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2" r:id="rId5"/>
    <p:sldId id="283" r:id="rId6"/>
    <p:sldId id="259" r:id="rId7"/>
    <p:sldId id="285" r:id="rId8"/>
    <p:sldId id="286" r:id="rId9"/>
    <p:sldId id="287" r:id="rId10"/>
    <p:sldId id="288" r:id="rId11"/>
    <p:sldId id="289" r:id="rId12"/>
    <p:sldId id="290" r:id="rId13"/>
    <p:sldId id="291" r:id="rId14"/>
    <p:sldId id="292" r:id="rId15"/>
    <p:sldId id="293" r:id="rId16"/>
    <p:sldId id="295" r:id="rId17"/>
    <p:sldId id="296" r:id="rId18"/>
    <p:sldId id="297" r:id="rId19"/>
    <p:sldId id="298" r:id="rId20"/>
    <p:sldId id="299" r:id="rId21"/>
    <p:sldId id="300" r:id="rId22"/>
    <p:sldId id="301" r:id="rId23"/>
    <p:sldId id="302" r:id="rId24"/>
    <p:sldId id="281"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250" y="-5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16083B6-5BCE-4F2D-9B55-3344E9C1CD34}" type="datetimeFigureOut">
              <a:rPr lang="tr-TR" smtClean="0"/>
              <a:pPr/>
              <a:t>13.07.2014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9AD7DE0-D821-459C-9529-9A19F5104C02}"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16083B6-5BCE-4F2D-9B55-3344E9C1CD34}" type="datetimeFigureOut">
              <a:rPr lang="tr-TR" smtClean="0"/>
              <a:pPr/>
              <a:t>13.07.2014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9AD7DE0-D821-459C-9529-9A19F5104C02}"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16083B6-5BCE-4F2D-9B55-3344E9C1CD34}" type="datetimeFigureOut">
              <a:rPr lang="tr-TR" smtClean="0"/>
              <a:pPr/>
              <a:t>13.07.2014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9AD7DE0-D821-459C-9529-9A19F5104C02}"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16083B6-5BCE-4F2D-9B55-3344E9C1CD34}" type="datetimeFigureOut">
              <a:rPr lang="tr-TR" smtClean="0"/>
              <a:pPr/>
              <a:t>13.07.2014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9AD7DE0-D821-459C-9529-9A19F5104C02}"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16083B6-5BCE-4F2D-9B55-3344E9C1CD34}" type="datetimeFigureOut">
              <a:rPr lang="tr-TR" smtClean="0"/>
              <a:pPr/>
              <a:t>13.07.2014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9AD7DE0-D821-459C-9529-9A19F5104C02}"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16083B6-5BCE-4F2D-9B55-3344E9C1CD34}" type="datetimeFigureOut">
              <a:rPr lang="tr-TR" smtClean="0"/>
              <a:pPr/>
              <a:t>13.07.2014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9AD7DE0-D821-459C-9529-9A19F5104C02}"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16083B6-5BCE-4F2D-9B55-3344E9C1CD34}" type="datetimeFigureOut">
              <a:rPr lang="tr-TR" smtClean="0"/>
              <a:pPr/>
              <a:t>13.07.2014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9AD7DE0-D821-459C-9529-9A19F5104C02}"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16083B6-5BCE-4F2D-9B55-3344E9C1CD34}" type="datetimeFigureOut">
              <a:rPr lang="tr-TR" smtClean="0"/>
              <a:pPr/>
              <a:t>13.07.2014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9AD7DE0-D821-459C-9529-9A19F5104C02}"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6083B6-5BCE-4F2D-9B55-3344E9C1CD34}" type="datetimeFigureOut">
              <a:rPr lang="tr-TR" smtClean="0"/>
              <a:pPr/>
              <a:t>13.07.2014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9AD7DE0-D821-459C-9529-9A19F5104C02}"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16083B6-5BCE-4F2D-9B55-3344E9C1CD34}" type="datetimeFigureOut">
              <a:rPr lang="tr-TR" smtClean="0"/>
              <a:pPr/>
              <a:t>13.07.2014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9AD7DE0-D821-459C-9529-9A19F5104C02}"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16083B6-5BCE-4F2D-9B55-3344E9C1CD34}" type="datetimeFigureOut">
              <a:rPr lang="tr-TR" smtClean="0"/>
              <a:pPr/>
              <a:t>13.07.2014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9AD7DE0-D821-459C-9529-9A19F5104C02}"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6083B6-5BCE-4F2D-9B55-3344E9C1CD34}" type="datetimeFigureOut">
              <a:rPr lang="tr-TR" smtClean="0"/>
              <a:pPr/>
              <a:t>13.07.2014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AD7DE0-D821-459C-9529-9A19F5104C02}"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puzzle-loop.com/" TargetMode="External"/><Relationship Id="rId7" Type="http://schemas.openxmlformats.org/officeDocument/2006/relationships/hyperlink" Target="http://www.puzzle-dominosa.com/" TargetMode="External"/><Relationship Id="rId2" Type="http://schemas.openxmlformats.org/officeDocument/2006/relationships/hyperlink" Target="http://www.puzzle-light-up.com/" TargetMode="External"/><Relationship Id="rId1" Type="http://schemas.openxmlformats.org/officeDocument/2006/relationships/slideLayout" Target="../slideLayouts/slideLayout2.xml"/><Relationship Id="rId6" Type="http://schemas.openxmlformats.org/officeDocument/2006/relationships/hyperlink" Target="http://www.puzzle-shikaku.com/" TargetMode="External"/><Relationship Id="rId5" Type="http://schemas.openxmlformats.org/officeDocument/2006/relationships/hyperlink" Target="http://www.puzzle-sudoku.com/" TargetMode="External"/><Relationship Id="rId4" Type="http://schemas.openxmlformats.org/officeDocument/2006/relationships/hyperlink" Target="http://www.puzzle-bridge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918648" cy="2738735"/>
          </a:xfrm>
        </p:spPr>
        <p:txBody>
          <a:bodyPr>
            <a:normAutofit/>
          </a:bodyPr>
          <a:lstStyle/>
          <a:p>
            <a:r>
              <a:rPr lang="tr-TR" sz="5600" b="1" dirty="0" smtClean="0"/>
              <a:t>Strateji Oyunları</a:t>
            </a:r>
            <a:endParaRPr lang="tr-TR" sz="5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3: NİM</a:t>
            </a:r>
            <a:endParaRPr lang="tr-TR" dirty="0"/>
          </a:p>
        </p:txBody>
      </p:sp>
      <p:sp>
        <p:nvSpPr>
          <p:cNvPr id="4" name="TextBox 3"/>
          <p:cNvSpPr txBox="1"/>
          <p:nvPr/>
        </p:nvSpPr>
        <p:spPr>
          <a:xfrm>
            <a:off x="251520" y="1124744"/>
            <a:ext cx="8640960" cy="5509200"/>
          </a:xfrm>
          <a:prstGeom prst="rect">
            <a:avLst/>
          </a:prstGeom>
          <a:noFill/>
        </p:spPr>
        <p:txBody>
          <a:bodyPr wrap="square" rtlCol="0">
            <a:spAutoFit/>
          </a:bodyPr>
          <a:lstStyle/>
          <a:p>
            <a:pPr>
              <a:buFont typeface="Arial" pitchFamily="34" charset="0"/>
              <a:buChar char="•"/>
            </a:pPr>
            <a:r>
              <a:rPr lang="tr-TR" sz="3200" dirty="0" smtClean="0"/>
              <a:t> İki kişi ile oynanır.</a:t>
            </a:r>
          </a:p>
          <a:p>
            <a:endParaRPr lang="tr-TR" sz="3200" dirty="0" smtClean="0"/>
          </a:p>
          <a:p>
            <a:pPr>
              <a:buFont typeface="Arial" pitchFamily="34" charset="0"/>
              <a:buChar char="•"/>
            </a:pPr>
            <a:r>
              <a:rPr lang="tr-TR" sz="3200" dirty="0" smtClean="0"/>
              <a:t> Kibrit çöpü oyunundan farklı olarak iki sırada (grupta) 10’ar tane kibrit çöpü ile başlanır.</a:t>
            </a:r>
          </a:p>
          <a:p>
            <a:pPr>
              <a:buFont typeface="Arial" pitchFamily="34" charset="0"/>
              <a:buChar char="•"/>
            </a:pPr>
            <a:endParaRPr lang="tr-TR" sz="3200" dirty="0" smtClean="0"/>
          </a:p>
          <a:p>
            <a:pPr>
              <a:buFont typeface="Arial" pitchFamily="34" charset="0"/>
              <a:buChar char="•"/>
            </a:pPr>
            <a:r>
              <a:rPr lang="tr-TR" sz="3200" dirty="0" smtClean="0"/>
              <a:t> Sırası gelen oyuncu istediği sıradan (gruptan) 1 veya 2 kibrit çöpü alır. (2 kibrit çöpü almayı düşünen bir oyuncu çöpleri aynı sıradan (gruptan) almalıdır.)</a:t>
            </a:r>
          </a:p>
          <a:p>
            <a:pPr>
              <a:buFont typeface="Arial" pitchFamily="34" charset="0"/>
              <a:buChar char="•"/>
            </a:pPr>
            <a:endParaRPr lang="tr-TR" sz="3200" dirty="0" smtClean="0"/>
          </a:p>
          <a:p>
            <a:pPr>
              <a:buFont typeface="Arial" pitchFamily="34" charset="0"/>
              <a:buChar char="•"/>
            </a:pPr>
            <a:r>
              <a:rPr lang="tr-TR" sz="3200" dirty="0" smtClean="0"/>
              <a:t> Son kibrit çöpünü alan oyunu kazanır.</a:t>
            </a:r>
            <a:endParaRPr lang="tr-TR"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3: NİM</a:t>
            </a:r>
            <a:endParaRPr lang="tr-TR" dirty="0"/>
          </a:p>
        </p:txBody>
      </p:sp>
      <p:sp>
        <p:nvSpPr>
          <p:cNvPr id="4" name="TextBox 3"/>
          <p:cNvSpPr txBox="1"/>
          <p:nvPr/>
        </p:nvSpPr>
        <p:spPr>
          <a:xfrm>
            <a:off x="251520" y="1124744"/>
            <a:ext cx="8640960" cy="4524315"/>
          </a:xfrm>
          <a:prstGeom prst="rect">
            <a:avLst/>
          </a:prstGeom>
          <a:noFill/>
        </p:spPr>
        <p:txBody>
          <a:bodyPr wrap="square" rtlCol="0">
            <a:spAutoFit/>
          </a:bodyPr>
          <a:lstStyle/>
          <a:p>
            <a:pPr>
              <a:buFont typeface="Arial" pitchFamily="34" charset="0"/>
              <a:buChar char="•"/>
            </a:pPr>
            <a:r>
              <a:rPr lang="tr-TR" sz="3200" dirty="0" smtClean="0"/>
              <a:t> Nim oyununu 2 sıra kibrit çöpü yerine 3 sıra kibrit çöpü ile oynayabilirsiniz.</a:t>
            </a:r>
          </a:p>
          <a:p>
            <a:pPr>
              <a:buFont typeface="Arial" pitchFamily="34" charset="0"/>
              <a:buChar char="•"/>
            </a:pPr>
            <a:endParaRPr lang="tr-TR" sz="3200" dirty="0" smtClean="0"/>
          </a:p>
          <a:p>
            <a:pPr>
              <a:buFont typeface="Arial" pitchFamily="34" charset="0"/>
              <a:buChar char="•"/>
            </a:pPr>
            <a:r>
              <a:rPr lang="tr-TR" sz="3200" dirty="0" smtClean="0"/>
              <a:t> 10 yerine her sırada 15 (veya başka sayıda) kibrit çöpü ile başlayabilirsiniz.</a:t>
            </a:r>
          </a:p>
          <a:p>
            <a:pPr>
              <a:buFont typeface="Arial" pitchFamily="34" charset="0"/>
              <a:buChar char="•"/>
            </a:pPr>
            <a:endParaRPr lang="tr-TR" sz="3200" dirty="0" smtClean="0"/>
          </a:p>
          <a:p>
            <a:pPr>
              <a:buFont typeface="Arial" pitchFamily="34" charset="0"/>
              <a:buChar char="•"/>
            </a:pPr>
            <a:r>
              <a:rPr lang="tr-TR" sz="3200" dirty="0" smtClean="0"/>
              <a:t> En fazla 2 kibrit çöpü alabilme kuralını en fazla 3 (veya başka sayıda) kibrit çöpü alınabilir şeklinde değiştirebilirsiniz.</a:t>
            </a:r>
            <a:endParaRPr lang="tr-TR"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4: ALAN KAPLAMA</a:t>
            </a:r>
            <a:endParaRPr lang="tr-TR" dirty="0"/>
          </a:p>
        </p:txBody>
      </p:sp>
      <p:sp>
        <p:nvSpPr>
          <p:cNvPr id="4" name="TextBox 3"/>
          <p:cNvSpPr txBox="1"/>
          <p:nvPr/>
        </p:nvSpPr>
        <p:spPr>
          <a:xfrm>
            <a:off x="251520" y="908720"/>
            <a:ext cx="8640960" cy="6001643"/>
          </a:xfrm>
          <a:prstGeom prst="rect">
            <a:avLst/>
          </a:prstGeom>
          <a:noFill/>
        </p:spPr>
        <p:txBody>
          <a:bodyPr wrap="square" rtlCol="0">
            <a:spAutoFit/>
          </a:bodyPr>
          <a:lstStyle/>
          <a:p>
            <a:pPr>
              <a:buFont typeface="Arial" pitchFamily="34" charset="0"/>
              <a:buChar char="•"/>
            </a:pPr>
            <a:r>
              <a:rPr lang="tr-TR" sz="3200" dirty="0" smtClean="0"/>
              <a:t> İki kişi ile oynanır.</a:t>
            </a:r>
          </a:p>
          <a:p>
            <a:pPr>
              <a:buFont typeface="Arial" pitchFamily="34" charset="0"/>
              <a:buChar char="•"/>
            </a:pPr>
            <a:endParaRPr lang="tr-TR" sz="3200" dirty="0" smtClean="0"/>
          </a:p>
          <a:p>
            <a:pPr>
              <a:buFont typeface="Arial" pitchFamily="34" charset="0"/>
              <a:buChar char="•"/>
            </a:pPr>
            <a:r>
              <a:rPr lang="tr-TR" sz="3200" dirty="0" smtClean="0"/>
              <a:t> 4x4 şeklinde bir tahtada oynanır. (4x4 yerine 6x6 veya 5x4 gibi farklı tahtalarda da oynatabilirsiniz.)</a:t>
            </a:r>
          </a:p>
          <a:p>
            <a:pPr>
              <a:buFont typeface="Arial" pitchFamily="34" charset="0"/>
              <a:buChar char="•"/>
            </a:pPr>
            <a:endParaRPr lang="tr-TR" sz="3200" dirty="0" smtClean="0"/>
          </a:p>
          <a:p>
            <a:pPr>
              <a:buFont typeface="Arial" pitchFamily="34" charset="0"/>
              <a:buChar char="•"/>
            </a:pPr>
            <a:r>
              <a:rPr lang="tr-TR" sz="3200" dirty="0" smtClean="0"/>
              <a:t> Sırası gelen oyuncu 1x2 veya 2x1 şeklinde domino taşlarından birini tahtada boş </a:t>
            </a:r>
          </a:p>
          <a:p>
            <a:r>
              <a:rPr lang="tr-TR" sz="3200" dirty="0" smtClean="0"/>
              <a:t>bir yere yerleştirir.</a:t>
            </a:r>
          </a:p>
          <a:p>
            <a:endParaRPr lang="tr-TR" sz="3200" dirty="0" smtClean="0"/>
          </a:p>
          <a:p>
            <a:pPr>
              <a:buFont typeface="Arial" pitchFamily="34" charset="0"/>
              <a:buChar char="•"/>
            </a:pPr>
            <a:r>
              <a:rPr lang="tr-TR" sz="3200" dirty="0" smtClean="0"/>
              <a:t> Son taşı yerleştiren oyunu kaza-</a:t>
            </a:r>
          </a:p>
          <a:p>
            <a:r>
              <a:rPr lang="tr-TR" sz="3200" dirty="0" smtClean="0"/>
              <a:t>nır. (Ya da sırası geldiği halde taş</a:t>
            </a:r>
          </a:p>
          <a:p>
            <a:r>
              <a:rPr lang="tr-TR" sz="3200" dirty="0" smtClean="0"/>
              <a:t>koyamayan oyunu kaybeder.)</a:t>
            </a:r>
            <a:endParaRPr lang="tr-TR" sz="3200" dirty="0"/>
          </a:p>
        </p:txBody>
      </p:sp>
      <p:graphicFrame>
        <p:nvGraphicFramePr>
          <p:cNvPr id="5" name="Table 4"/>
          <p:cNvGraphicFramePr>
            <a:graphicFrameLocks noGrp="1"/>
          </p:cNvGraphicFramePr>
          <p:nvPr/>
        </p:nvGraphicFramePr>
        <p:xfrm>
          <a:off x="5796136" y="4293096"/>
          <a:ext cx="3096344" cy="2320032"/>
        </p:xfrm>
        <a:graphic>
          <a:graphicData uri="http://schemas.openxmlformats.org/drawingml/2006/table">
            <a:tbl>
              <a:tblPr>
                <a:tableStyleId>{5C22544A-7EE6-4342-B048-85BDC9FD1C3A}</a:tableStyleId>
              </a:tblPr>
              <a:tblGrid>
                <a:gridCol w="774086"/>
                <a:gridCol w="774086"/>
                <a:gridCol w="774086"/>
                <a:gridCol w="774086"/>
              </a:tblGrid>
              <a:tr h="580008">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0008">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0008">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0008">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5724128" y="1196752"/>
          <a:ext cx="1548172" cy="580008"/>
        </p:xfrm>
        <a:graphic>
          <a:graphicData uri="http://schemas.openxmlformats.org/drawingml/2006/table">
            <a:tbl>
              <a:tblPr>
                <a:tableStyleId>{5C22544A-7EE6-4342-B048-85BDC9FD1C3A}</a:tableStyleId>
              </a:tblPr>
              <a:tblGrid>
                <a:gridCol w="774086"/>
                <a:gridCol w="774086"/>
              </a:tblGrid>
              <a:tr h="580008">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7596336" y="764704"/>
          <a:ext cx="774086" cy="1160016"/>
        </p:xfrm>
        <a:graphic>
          <a:graphicData uri="http://schemas.openxmlformats.org/drawingml/2006/table">
            <a:tbl>
              <a:tblPr>
                <a:tableStyleId>{5C22544A-7EE6-4342-B048-85BDC9FD1C3A}</a:tableStyleId>
              </a:tblPr>
              <a:tblGrid>
                <a:gridCol w="774086"/>
              </a:tblGrid>
              <a:tr h="580008">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0008">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5: SAYI TAHMİNİ</a:t>
            </a:r>
            <a:endParaRPr lang="tr-TR" dirty="0"/>
          </a:p>
        </p:txBody>
      </p:sp>
      <p:sp>
        <p:nvSpPr>
          <p:cNvPr id="4" name="TextBox 3"/>
          <p:cNvSpPr txBox="1"/>
          <p:nvPr/>
        </p:nvSpPr>
        <p:spPr>
          <a:xfrm>
            <a:off x="251520" y="908721"/>
            <a:ext cx="8640960" cy="6001643"/>
          </a:xfrm>
          <a:prstGeom prst="rect">
            <a:avLst/>
          </a:prstGeom>
          <a:noFill/>
        </p:spPr>
        <p:txBody>
          <a:bodyPr wrap="square" rtlCol="0">
            <a:spAutoFit/>
          </a:bodyPr>
          <a:lstStyle/>
          <a:p>
            <a:pPr>
              <a:buFont typeface="Arial" pitchFamily="34" charset="0"/>
              <a:buChar char="•"/>
            </a:pPr>
            <a:r>
              <a:rPr lang="tr-TR" sz="3200" dirty="0" smtClean="0"/>
              <a:t> İki kişi ile oynanır. </a:t>
            </a:r>
          </a:p>
          <a:p>
            <a:pPr>
              <a:buFont typeface="Arial" pitchFamily="34" charset="0"/>
              <a:buChar char="•"/>
            </a:pPr>
            <a:endParaRPr lang="tr-TR" sz="3200" dirty="0" smtClean="0"/>
          </a:p>
          <a:p>
            <a:pPr>
              <a:buFont typeface="Arial" pitchFamily="34" charset="0"/>
              <a:buChar char="•"/>
            </a:pPr>
            <a:r>
              <a:rPr lang="tr-TR" sz="3200" dirty="0" smtClean="0"/>
              <a:t> Oyunculardan biri (diyelim ki birinci oyuncu) aklında 4 basamaklı rakamları farklı bir sayı tutar.</a:t>
            </a:r>
          </a:p>
          <a:p>
            <a:pPr>
              <a:buFont typeface="Arial" pitchFamily="34" charset="0"/>
              <a:buChar char="•"/>
            </a:pPr>
            <a:endParaRPr lang="tr-TR" sz="3200" dirty="0" smtClean="0"/>
          </a:p>
          <a:p>
            <a:pPr>
              <a:buFont typeface="Arial" pitchFamily="34" charset="0"/>
              <a:buChar char="•"/>
            </a:pPr>
            <a:r>
              <a:rPr lang="tr-TR" sz="3200" dirty="0" smtClean="0"/>
              <a:t> Diğer oyuncu (ikinci oyuncu) bu sayıyı bulmaya çalışır.</a:t>
            </a:r>
          </a:p>
          <a:p>
            <a:pPr>
              <a:buFont typeface="Arial" pitchFamily="34" charset="0"/>
              <a:buChar char="•"/>
            </a:pPr>
            <a:endParaRPr lang="tr-TR" sz="3200" dirty="0" smtClean="0"/>
          </a:p>
          <a:p>
            <a:pPr>
              <a:buFont typeface="Arial" pitchFamily="34" charset="0"/>
              <a:buChar char="•"/>
            </a:pPr>
            <a:r>
              <a:rPr lang="tr-TR" sz="3200" dirty="0" smtClean="0"/>
              <a:t> İkinci oyuncu sayıyı bulmaya çalışırken 4 basamaklı rakamları farklı sayılar ile tahmin eder.</a:t>
            </a:r>
          </a:p>
          <a:p>
            <a:pPr>
              <a:buFont typeface="Arial" pitchFamily="34" charset="0"/>
              <a:buChar char="•"/>
            </a:pPr>
            <a:endParaRPr lang="tr-TR" sz="3200" dirty="0" smtClean="0"/>
          </a:p>
          <a:p>
            <a:pPr>
              <a:buFont typeface="Arial" pitchFamily="34" charset="0"/>
              <a:buChar char="•"/>
            </a:pPr>
            <a:r>
              <a:rPr lang="tr-TR" sz="3200" dirty="0" smtClean="0"/>
              <a:t> Bundan sonrasını örnekle devam edelim:</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5: SAYI TAHMİNİ</a:t>
            </a:r>
            <a:endParaRPr lang="tr-TR" dirty="0"/>
          </a:p>
        </p:txBody>
      </p:sp>
      <p:sp>
        <p:nvSpPr>
          <p:cNvPr id="4" name="TextBox 3"/>
          <p:cNvSpPr txBox="1"/>
          <p:nvPr/>
        </p:nvSpPr>
        <p:spPr>
          <a:xfrm>
            <a:off x="179512" y="908721"/>
            <a:ext cx="8784976" cy="6093976"/>
          </a:xfrm>
          <a:prstGeom prst="rect">
            <a:avLst/>
          </a:prstGeom>
          <a:noFill/>
        </p:spPr>
        <p:txBody>
          <a:bodyPr wrap="square" rtlCol="0">
            <a:spAutoFit/>
          </a:bodyPr>
          <a:lstStyle/>
          <a:p>
            <a:pPr>
              <a:buFont typeface="Arial" pitchFamily="34" charset="0"/>
              <a:buChar char="•"/>
            </a:pPr>
            <a:r>
              <a:rPr lang="tr-TR" sz="3200" dirty="0" smtClean="0"/>
              <a:t> İkinci oyuncunun ilk tahmini 1872 olsun.</a:t>
            </a:r>
          </a:p>
          <a:p>
            <a:pPr>
              <a:buFont typeface="Arial" pitchFamily="34" charset="0"/>
              <a:buChar char="•"/>
            </a:pPr>
            <a:endParaRPr lang="tr-TR" sz="1500" dirty="0" smtClean="0"/>
          </a:p>
          <a:p>
            <a:pPr>
              <a:buFont typeface="Arial" pitchFamily="34" charset="0"/>
              <a:buChar char="•"/>
            </a:pPr>
            <a:r>
              <a:rPr lang="tr-TR" sz="3200" dirty="0" smtClean="0"/>
              <a:t> Birinci oyuncu bu sayı ile kendi tuttuğu sayıyı karşılaştırır. Aynı olan rakamlardan basamağı da aynı olan her rakam için “+”, aynı olan rakamlardan basamağı farklı olan her rakam için “-” düşünerek “+” ve  “-” lerin sayısını diğer oyuncuya söyler.</a:t>
            </a:r>
          </a:p>
          <a:p>
            <a:pPr>
              <a:buFont typeface="Arial" pitchFamily="34" charset="0"/>
              <a:buChar char="•"/>
            </a:pPr>
            <a:endParaRPr lang="tr-TR" sz="1500" dirty="0" smtClean="0"/>
          </a:p>
          <a:p>
            <a:r>
              <a:rPr lang="tr-TR" sz="2800" dirty="0" smtClean="0"/>
              <a:t>Örneğin 1872 tahminine +1, -2 şeklinde cevap veren bir oyuncu  1,8,7,2 rakamlarından 3 tanesinin kendi tuttuğu sayıda bulunduğunu, bunlardan birinin (+1) yerinin 1872  sayısındaki yeri ile aynı olduğunu ve ikisinin (-2) yerinin farklı olduğunu belirtmiş olur. Bu bilginin iki oyuncu tarafından da doğru bilgi olduğu anlaşılmalıdır.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5: SAYI TAHMİNİ</a:t>
            </a:r>
            <a:endParaRPr lang="tr-TR" dirty="0"/>
          </a:p>
        </p:txBody>
      </p:sp>
      <p:sp>
        <p:nvSpPr>
          <p:cNvPr id="4" name="TextBox 3"/>
          <p:cNvSpPr txBox="1"/>
          <p:nvPr/>
        </p:nvSpPr>
        <p:spPr>
          <a:xfrm>
            <a:off x="251520" y="1484784"/>
            <a:ext cx="8568952" cy="4524315"/>
          </a:xfrm>
          <a:prstGeom prst="rect">
            <a:avLst/>
          </a:prstGeom>
          <a:noFill/>
        </p:spPr>
        <p:txBody>
          <a:bodyPr wrap="square" rtlCol="0">
            <a:spAutoFit/>
          </a:bodyPr>
          <a:lstStyle/>
          <a:p>
            <a:pPr>
              <a:buFont typeface="Arial" pitchFamily="34" charset="0"/>
              <a:buChar char="•"/>
            </a:pPr>
            <a:r>
              <a:rPr lang="tr-TR" sz="3200" dirty="0" smtClean="0"/>
              <a:t> Oyunculara puan verilmek istenirse, birinci oyuncunun tuttuğu sayıyı bulmak için ikinci oyuncunun kullandığı tahmin sayısı birinci oyuncuya puan olarak yazılabilir.</a:t>
            </a:r>
          </a:p>
          <a:p>
            <a:pPr>
              <a:buFont typeface="Arial" pitchFamily="34" charset="0"/>
              <a:buChar char="•"/>
            </a:pPr>
            <a:endParaRPr lang="tr-TR" sz="3200" dirty="0" smtClean="0"/>
          </a:p>
          <a:p>
            <a:pPr>
              <a:buFont typeface="Arial" pitchFamily="34" charset="0"/>
              <a:buChar char="•"/>
            </a:pPr>
            <a:r>
              <a:rPr lang="tr-TR" sz="3200" dirty="0" smtClean="0"/>
              <a:t> İleri düzey olarak iki oyuncu da aynı anda sayı tutarak aynı anda diğer oyuncunun sayısını tahmin etmeye çalışabilir. Bu durumda rakibinin sayısını önce bulan oyuncu oyunu kazanır.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6: MANGALA</a:t>
            </a:r>
            <a:endParaRPr lang="tr-TR" dirty="0"/>
          </a:p>
        </p:txBody>
      </p:sp>
      <p:sp>
        <p:nvSpPr>
          <p:cNvPr id="4" name="TextBox 3"/>
          <p:cNvSpPr txBox="1"/>
          <p:nvPr/>
        </p:nvSpPr>
        <p:spPr>
          <a:xfrm>
            <a:off x="251520" y="1484784"/>
            <a:ext cx="8568952" cy="4524315"/>
          </a:xfrm>
          <a:prstGeom prst="rect">
            <a:avLst/>
          </a:prstGeom>
          <a:noFill/>
        </p:spPr>
        <p:txBody>
          <a:bodyPr wrap="square" rtlCol="0">
            <a:spAutoFit/>
          </a:bodyPr>
          <a:lstStyle/>
          <a:p>
            <a:pPr>
              <a:buFont typeface="Arial" pitchFamily="34" charset="0"/>
              <a:buChar char="•"/>
            </a:pPr>
            <a:r>
              <a:rPr lang="tr-TR" sz="3200" dirty="0" smtClean="0"/>
              <a:t> Tarihi Sakalara, Hunlara ve Göktürklere dayanan bu oyun günümüzde çok popüler olmadığından veya çok beğenildiğinden olsa gerek farklı yerlerde farklı kurallarla oynanabiliyor. Siz de kuralları değiştirerek oynayabilir ve oynatabilirsiniz. Ancak önemli olan nokta, strateji oyunlarının birçoğunda olduğu gibi, kuralların oyuna başlamadan önce belirlenmesi ve mümkünse yazılmasıdır. Böylece kurallar oyuncular tarafından önceden bilinir.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6: MANGALA</a:t>
            </a:r>
            <a:endParaRPr lang="tr-TR" dirty="0"/>
          </a:p>
        </p:txBody>
      </p:sp>
      <p:sp>
        <p:nvSpPr>
          <p:cNvPr id="4" name="TextBox 3"/>
          <p:cNvSpPr txBox="1"/>
          <p:nvPr/>
        </p:nvSpPr>
        <p:spPr>
          <a:xfrm>
            <a:off x="251520" y="1484784"/>
            <a:ext cx="8568952" cy="2062103"/>
          </a:xfrm>
          <a:prstGeom prst="rect">
            <a:avLst/>
          </a:prstGeom>
          <a:noFill/>
        </p:spPr>
        <p:txBody>
          <a:bodyPr wrap="square" rtlCol="0">
            <a:spAutoFit/>
          </a:bodyPr>
          <a:lstStyle/>
          <a:p>
            <a:r>
              <a:rPr lang="tr-TR" sz="3200" dirty="0" smtClean="0"/>
              <a:t>Aşağıda oyunun başlangıcında boş olan tahta ve hamlelerin devamı ok yönünde gösterilmiştir.</a:t>
            </a:r>
          </a:p>
          <a:p>
            <a:endParaRPr lang="tr-TR" sz="3200" dirty="0" smtClean="0"/>
          </a:p>
          <a:p>
            <a:pPr marL="514350" indent="-514350">
              <a:buFont typeface="Arial" pitchFamily="34" charset="0"/>
              <a:buChar char="•"/>
            </a:pPr>
            <a:endParaRPr lang="tr-TR" sz="3200" dirty="0" smtClean="0"/>
          </a:p>
        </p:txBody>
      </p:sp>
      <p:pic>
        <p:nvPicPr>
          <p:cNvPr id="1026" name="Picture 2"/>
          <p:cNvPicPr>
            <a:picLocks noChangeAspect="1" noChangeArrowheads="1"/>
          </p:cNvPicPr>
          <p:nvPr/>
        </p:nvPicPr>
        <p:blipFill>
          <a:blip r:embed="rId2" cstate="print"/>
          <a:srcRect/>
          <a:stretch>
            <a:fillRect/>
          </a:stretch>
        </p:blipFill>
        <p:spPr bwMode="auto">
          <a:xfrm>
            <a:off x="611560" y="3068960"/>
            <a:ext cx="7779787" cy="316954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6: MANGALA</a:t>
            </a:r>
            <a:endParaRPr lang="tr-TR" dirty="0"/>
          </a:p>
        </p:txBody>
      </p:sp>
      <p:sp>
        <p:nvSpPr>
          <p:cNvPr id="4" name="TextBox 3"/>
          <p:cNvSpPr txBox="1"/>
          <p:nvPr/>
        </p:nvSpPr>
        <p:spPr>
          <a:xfrm>
            <a:off x="251520" y="1484784"/>
            <a:ext cx="8568952" cy="4524315"/>
          </a:xfrm>
          <a:prstGeom prst="rect">
            <a:avLst/>
          </a:prstGeom>
          <a:noFill/>
        </p:spPr>
        <p:txBody>
          <a:bodyPr wrap="square" rtlCol="0">
            <a:spAutoFit/>
          </a:bodyPr>
          <a:lstStyle/>
          <a:p>
            <a:r>
              <a:rPr lang="tr-TR" sz="3200" dirty="0" smtClean="0"/>
              <a:t>Oyunda toplam 12 kuyu ve 2 hazine bulunmaktadır. Her oyuncunun 6 kuyusu ve sağında da bir hazinesi bulunmaktadır.</a:t>
            </a:r>
          </a:p>
          <a:p>
            <a:endParaRPr lang="tr-TR" sz="3200" dirty="0" smtClean="0"/>
          </a:p>
          <a:p>
            <a:r>
              <a:rPr lang="tr-TR" sz="3200" dirty="0" smtClean="0"/>
              <a:t>Başlangıçta her kuyuda 4 taş bulunmaktadır. (Toplam 48 taş vardır.)</a:t>
            </a:r>
          </a:p>
          <a:p>
            <a:endParaRPr lang="tr-TR" sz="3200" dirty="0" smtClean="0"/>
          </a:p>
          <a:p>
            <a:r>
              <a:rPr lang="tr-TR" sz="3200" dirty="0" smtClean="0"/>
              <a:t>Oyunda dört ana kural vardır.</a:t>
            </a:r>
          </a:p>
          <a:p>
            <a:pPr marL="514350" indent="-514350">
              <a:buFont typeface="Arial" pitchFamily="34" charset="0"/>
              <a:buChar char="•"/>
            </a:pPr>
            <a:endParaRPr lang="tr-TR" sz="32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6: MANGALA</a:t>
            </a:r>
            <a:endParaRPr lang="tr-TR" dirty="0"/>
          </a:p>
        </p:txBody>
      </p:sp>
      <p:sp>
        <p:nvSpPr>
          <p:cNvPr id="4" name="TextBox 3"/>
          <p:cNvSpPr txBox="1"/>
          <p:nvPr/>
        </p:nvSpPr>
        <p:spPr>
          <a:xfrm>
            <a:off x="179512" y="1232168"/>
            <a:ext cx="8964488" cy="5509200"/>
          </a:xfrm>
          <a:prstGeom prst="rect">
            <a:avLst/>
          </a:prstGeom>
          <a:noFill/>
        </p:spPr>
        <p:txBody>
          <a:bodyPr wrap="square" rtlCol="0">
            <a:spAutoFit/>
          </a:bodyPr>
          <a:lstStyle/>
          <a:p>
            <a:pPr marL="514350" indent="-514350"/>
            <a:r>
              <a:rPr lang="tr-TR" sz="3200" b="1" dirty="0" smtClean="0"/>
              <a:t>1. Kural:</a:t>
            </a:r>
          </a:p>
          <a:p>
            <a:pPr marL="514350" indent="-514350"/>
            <a:r>
              <a:rPr lang="tr-TR" sz="3200" dirty="0" smtClean="0"/>
              <a:t>Sırası gelen oyuncu kendi kuyulardan birindeki bütün</a:t>
            </a:r>
          </a:p>
          <a:p>
            <a:pPr marL="514350" indent="-514350"/>
            <a:r>
              <a:rPr lang="tr-TR" sz="3200" dirty="0" smtClean="0"/>
              <a:t>taşları alır ve ilk taşı o kuyuya bırakıp saat yönünün </a:t>
            </a:r>
          </a:p>
          <a:p>
            <a:pPr marL="514350" indent="-514350"/>
            <a:r>
              <a:rPr lang="tr-TR" sz="3200" dirty="0" smtClean="0"/>
              <a:t>tersine (ok yönünde) devam ederek elindeki taşları</a:t>
            </a:r>
          </a:p>
          <a:p>
            <a:pPr marL="514350" indent="-514350"/>
            <a:r>
              <a:rPr lang="tr-TR" sz="3200" dirty="0" smtClean="0"/>
              <a:t>sırayla kuyulara bırakır. Oynayan oyuncu kendi</a:t>
            </a:r>
          </a:p>
          <a:p>
            <a:pPr marL="514350" indent="-514350"/>
            <a:r>
              <a:rPr lang="tr-TR" sz="3200" dirty="0" smtClean="0"/>
              <a:t>hazinesine denk geldiğinde ve elinde taş varsa bir</a:t>
            </a:r>
          </a:p>
          <a:p>
            <a:pPr marL="514350" indent="-514350"/>
            <a:r>
              <a:rPr lang="tr-TR" sz="3200" dirty="0" smtClean="0"/>
              <a:t>taşı hazinesine bırakarak devam eder. Kendi</a:t>
            </a:r>
          </a:p>
          <a:p>
            <a:pPr marL="514350" indent="-514350"/>
            <a:r>
              <a:rPr lang="tr-TR" sz="3200" dirty="0" smtClean="0"/>
              <a:t>hazinesine bir taş bıraktıktan sonra oyuncunun</a:t>
            </a:r>
          </a:p>
          <a:p>
            <a:pPr marL="514350" indent="-514350"/>
            <a:r>
              <a:rPr lang="tr-TR" sz="3200" dirty="0" smtClean="0"/>
              <a:t>elinde taş kalmışsa rakip oyuncunun kuyularına da</a:t>
            </a:r>
          </a:p>
          <a:p>
            <a:pPr marL="514350" indent="-514350"/>
            <a:r>
              <a:rPr lang="tr-TR" sz="3200" dirty="0" smtClean="0"/>
              <a:t>birer taş bırakır. Ve böylece elindeki son taşı da</a:t>
            </a:r>
          </a:p>
          <a:p>
            <a:pPr marL="514350" indent="-514350"/>
            <a:r>
              <a:rPr lang="tr-TR" sz="3200" dirty="0" smtClean="0"/>
              <a:t>bırakana kadar devam eder.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nvGraphicFramePr>
        <p:xfrm>
          <a:off x="467544" y="332656"/>
          <a:ext cx="8409268" cy="5937555"/>
        </p:xfrm>
        <a:graphic>
          <a:graphicData uri="http://schemas.openxmlformats.org/drawingml/2006/table">
            <a:tbl>
              <a:tblPr firstRow="1" bandRow="1">
                <a:tableStyleId>{5C22544A-7EE6-4342-B048-85BDC9FD1C3A}</a:tableStyleId>
              </a:tblPr>
              <a:tblGrid>
                <a:gridCol w="2501646"/>
                <a:gridCol w="5907622"/>
              </a:tblGrid>
              <a:tr h="951255">
                <a:tc gridSpan="2">
                  <a:txBody>
                    <a:bodyPr/>
                    <a:lstStyle/>
                    <a:p>
                      <a:pPr algn="ctr"/>
                      <a:r>
                        <a:rPr lang="tr-TR" sz="3200" dirty="0" smtClean="0">
                          <a:solidFill>
                            <a:schemeClr val="tx1"/>
                          </a:solidFill>
                        </a:rPr>
                        <a:t>Düzeyler</a:t>
                      </a:r>
                      <a:endParaRPr lang="tr-TR" sz="3200" b="1" kern="1200" baseline="0" dirty="0" smtClean="0">
                        <a:solidFill>
                          <a:schemeClr val="tx1"/>
                        </a:solidFill>
                        <a:latin typeface="+mn-lt"/>
                        <a:ea typeface="+mn-ea"/>
                        <a:cs typeface="+mn-cs"/>
                      </a:endParaRPr>
                    </a:p>
                  </a:txBody>
                  <a:tcPr/>
                </a:tc>
                <a:tc hMerge="1">
                  <a:txBody>
                    <a:bodyPr/>
                    <a:lstStyle/>
                    <a:p>
                      <a:endParaRPr lang="tr-TR" dirty="0">
                        <a:solidFill>
                          <a:schemeClr val="tx1"/>
                        </a:solidFill>
                      </a:endParaRPr>
                    </a:p>
                  </a:txBody>
                  <a:tcPr/>
                </a:tc>
              </a:tr>
              <a:tr h="951255">
                <a:tc>
                  <a:txBody>
                    <a:bodyPr/>
                    <a:lstStyle/>
                    <a:p>
                      <a:r>
                        <a:rPr lang="tr-TR" sz="2400" b="1" kern="1200" baseline="0" dirty="0" smtClean="0">
                          <a:solidFill>
                            <a:schemeClr val="tx1"/>
                          </a:solidFill>
                          <a:latin typeface="+mn-lt"/>
                          <a:ea typeface="+mn-ea"/>
                          <a:cs typeface="+mn-cs"/>
                        </a:rPr>
                        <a:t>D1</a:t>
                      </a:r>
                    </a:p>
                    <a:p>
                      <a:r>
                        <a:rPr lang="tr-TR" sz="2400" b="1" kern="1200" baseline="0" dirty="0" smtClean="0">
                          <a:solidFill>
                            <a:schemeClr val="tx1"/>
                          </a:solidFill>
                          <a:latin typeface="+mn-lt"/>
                          <a:ea typeface="+mn-ea"/>
                          <a:cs typeface="+mn-cs"/>
                        </a:rPr>
                        <a:t>(Başlangıç düzeyi)</a:t>
                      </a:r>
                    </a:p>
                  </a:txBody>
                  <a:tcPr/>
                </a:tc>
                <a:tc>
                  <a:txBody>
                    <a:bodyPr/>
                    <a:lstStyle/>
                    <a:p>
                      <a:pPr>
                        <a:buFont typeface="Arial" pitchFamily="34" charset="0"/>
                        <a:buChar char="•"/>
                      </a:pPr>
                      <a:r>
                        <a:rPr lang="tr-TR" sz="2400" b="1" kern="1200" baseline="0" dirty="0" smtClean="0">
                          <a:solidFill>
                            <a:schemeClr val="tx1"/>
                          </a:solidFill>
                          <a:latin typeface="+mn-lt"/>
                          <a:ea typeface="+mn-ea"/>
                          <a:cs typeface="+mn-cs"/>
                        </a:rPr>
                        <a:t>Klasik oyunların sadece kurallarını uygulayarak oynanan oyunlardır.</a:t>
                      </a:r>
                      <a:endParaRPr lang="tr-TR" sz="2400" b="1" dirty="0">
                        <a:solidFill>
                          <a:schemeClr val="tx1"/>
                        </a:solidFill>
                      </a:endParaRPr>
                    </a:p>
                  </a:txBody>
                  <a:tcPr/>
                </a:tc>
              </a:tr>
              <a:tr h="1749045">
                <a:tc>
                  <a:txBody>
                    <a:bodyPr/>
                    <a:lstStyle/>
                    <a:p>
                      <a:r>
                        <a:rPr lang="tr-TR" sz="2400" b="1" kern="1200" baseline="0" dirty="0" smtClean="0">
                          <a:solidFill>
                            <a:schemeClr val="tx1"/>
                          </a:solidFill>
                          <a:latin typeface="+mn-lt"/>
                          <a:ea typeface="+mn-ea"/>
                          <a:cs typeface="+mn-cs"/>
                        </a:rPr>
                        <a:t>D2</a:t>
                      </a:r>
                    </a:p>
                    <a:p>
                      <a:r>
                        <a:rPr lang="tr-TR" sz="2400" b="1" kern="1200" baseline="0" dirty="0" smtClean="0">
                          <a:solidFill>
                            <a:schemeClr val="tx1"/>
                          </a:solidFill>
                          <a:latin typeface="+mn-lt"/>
                          <a:ea typeface="+mn-ea"/>
                          <a:cs typeface="+mn-cs"/>
                        </a:rPr>
                        <a:t>(Orta düzey)</a:t>
                      </a:r>
                    </a:p>
                    <a:p>
                      <a:endParaRPr lang="tr-TR" sz="2400" b="1" dirty="0">
                        <a:solidFill>
                          <a:schemeClr val="tx1"/>
                        </a:solidFill>
                      </a:endParaRPr>
                    </a:p>
                  </a:txBody>
                  <a:tcPr/>
                </a:tc>
                <a:tc>
                  <a:txBody>
                    <a:bodyPr/>
                    <a:lstStyle/>
                    <a:p>
                      <a:pPr>
                        <a:buFont typeface="Arial" pitchFamily="34" charset="0"/>
                        <a:buChar char="•"/>
                      </a:pPr>
                      <a:r>
                        <a:rPr lang="tr-TR" sz="2400" b="1" dirty="0" smtClean="0">
                          <a:solidFill>
                            <a:schemeClr val="tx1"/>
                          </a:solidFill>
                        </a:rPr>
                        <a:t> Klasik oyunlarda oyuncunun temel</a:t>
                      </a:r>
                    </a:p>
                    <a:p>
                      <a:pPr>
                        <a:buFont typeface="Arial" pitchFamily="34" charset="0"/>
                        <a:buNone/>
                      </a:pPr>
                      <a:r>
                        <a:rPr lang="tr-TR" sz="2400" b="1" dirty="0" smtClean="0">
                          <a:solidFill>
                            <a:schemeClr val="tx1"/>
                          </a:solidFill>
                        </a:rPr>
                        <a:t>stratejileri kullandığı oyunlardır.</a:t>
                      </a:r>
                    </a:p>
                    <a:p>
                      <a:pPr>
                        <a:buFont typeface="Arial" pitchFamily="34" charset="0"/>
                        <a:buChar char="•"/>
                      </a:pPr>
                      <a:r>
                        <a:rPr lang="tr-TR" sz="2400" b="1" dirty="0" smtClean="0">
                          <a:solidFill>
                            <a:schemeClr val="tx1"/>
                          </a:solidFill>
                        </a:rPr>
                        <a:t> En iyi stratejisi belli olan ve bu stratejilere kolay ulaşılabilen oyunlardır.</a:t>
                      </a:r>
                      <a:endParaRPr lang="tr-TR" sz="2400" b="1" dirty="0">
                        <a:solidFill>
                          <a:schemeClr val="tx1"/>
                        </a:solidFill>
                      </a:endParaRPr>
                    </a:p>
                  </a:txBody>
                  <a:tcPr/>
                </a:tc>
              </a:tr>
              <a:tr h="1749045">
                <a:tc>
                  <a:txBody>
                    <a:bodyPr/>
                    <a:lstStyle/>
                    <a:p>
                      <a:r>
                        <a:rPr lang="tr-TR" sz="2400" b="1" kern="1200" baseline="0" dirty="0" smtClean="0">
                          <a:solidFill>
                            <a:schemeClr val="tx1"/>
                          </a:solidFill>
                          <a:latin typeface="+mn-lt"/>
                          <a:ea typeface="+mn-ea"/>
                          <a:cs typeface="+mn-cs"/>
                        </a:rPr>
                        <a:t>D3</a:t>
                      </a:r>
                    </a:p>
                    <a:p>
                      <a:r>
                        <a:rPr lang="tr-TR" sz="2400" b="1" kern="1200" baseline="0" dirty="0" smtClean="0">
                          <a:solidFill>
                            <a:schemeClr val="tx1"/>
                          </a:solidFill>
                          <a:latin typeface="+mn-lt"/>
                          <a:ea typeface="+mn-ea"/>
                          <a:cs typeface="+mn-cs"/>
                        </a:rPr>
                        <a:t>(İleri düzey)</a:t>
                      </a:r>
                      <a:endParaRPr lang="tr-TR" sz="2400" b="1" dirty="0" smtClean="0">
                        <a:solidFill>
                          <a:schemeClr val="tx1"/>
                        </a:solidFill>
                      </a:endParaRPr>
                    </a:p>
                    <a:p>
                      <a:endParaRPr lang="tr-TR" sz="2400" b="1" dirty="0">
                        <a:solidFill>
                          <a:schemeClr val="tx1"/>
                        </a:solidFill>
                      </a:endParaRPr>
                    </a:p>
                  </a:txBody>
                  <a:tcPr/>
                </a:tc>
                <a:tc>
                  <a:txBody>
                    <a:bodyPr/>
                    <a:lstStyle/>
                    <a:p>
                      <a:pPr>
                        <a:buFont typeface="Arial" pitchFamily="34" charset="0"/>
                        <a:buChar char="•"/>
                      </a:pPr>
                      <a:r>
                        <a:rPr lang="tr-TR" sz="2400" b="1" kern="1200" baseline="0" dirty="0" smtClean="0">
                          <a:solidFill>
                            <a:schemeClr val="tx1"/>
                          </a:solidFill>
                          <a:latin typeface="+mn-lt"/>
                          <a:ea typeface="+mn-ea"/>
                          <a:cs typeface="+mn-cs"/>
                        </a:rPr>
                        <a:t>Klasik oyunlarda oyuncunun kendi stratejilerini geliştirdiği ve başkalarının deneyimlerinden yararlandığı oyunlardır.</a:t>
                      </a:r>
                    </a:p>
                    <a:p>
                      <a:pPr>
                        <a:buFont typeface="Arial" pitchFamily="34" charset="0"/>
                        <a:buChar char="•"/>
                      </a:pPr>
                      <a:r>
                        <a:rPr lang="tr-TR" sz="2400" b="1" kern="1200" baseline="0" dirty="0" smtClean="0">
                          <a:solidFill>
                            <a:schemeClr val="tx1"/>
                          </a:solidFill>
                          <a:latin typeface="+mn-lt"/>
                          <a:ea typeface="+mn-ea"/>
                          <a:cs typeface="+mn-cs"/>
                        </a:rPr>
                        <a:t> En iyi stratejisi belli olan ve bu stratejilere detaylı bir analiz sonucu ulaşılabilen oyunlardır.</a:t>
                      </a:r>
                      <a:endParaRPr lang="tr-TR" sz="2400" b="1" dirty="0">
                        <a:solidFill>
                          <a:schemeClr val="tx1"/>
                        </a:solidFill>
                      </a:endParaRPr>
                    </a:p>
                  </a:txBody>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6: MANGALA</a:t>
            </a:r>
            <a:endParaRPr lang="tr-TR" dirty="0"/>
          </a:p>
        </p:txBody>
      </p:sp>
      <p:sp>
        <p:nvSpPr>
          <p:cNvPr id="4" name="TextBox 3"/>
          <p:cNvSpPr txBox="1"/>
          <p:nvPr/>
        </p:nvSpPr>
        <p:spPr>
          <a:xfrm>
            <a:off x="179512" y="1678156"/>
            <a:ext cx="8964488" cy="5016758"/>
          </a:xfrm>
          <a:prstGeom prst="rect">
            <a:avLst/>
          </a:prstGeom>
          <a:noFill/>
        </p:spPr>
        <p:txBody>
          <a:bodyPr wrap="square" rtlCol="0">
            <a:spAutoFit/>
          </a:bodyPr>
          <a:lstStyle/>
          <a:p>
            <a:pPr indent="-514350"/>
            <a:r>
              <a:rPr lang="tr-TR" sz="3200" dirty="0" smtClean="0"/>
              <a:t>Oyuncu son taşı hazinesine bırakmışsa bir defa daha</a:t>
            </a:r>
          </a:p>
          <a:p>
            <a:pPr indent="-514350"/>
            <a:r>
              <a:rPr lang="tr-TR" sz="3200" dirty="0" smtClean="0"/>
              <a:t>oynama hakkı elde eder. </a:t>
            </a:r>
          </a:p>
          <a:p>
            <a:pPr indent="-514350"/>
            <a:endParaRPr lang="tr-TR" sz="3200" dirty="0" smtClean="0"/>
          </a:p>
          <a:p>
            <a:pPr indent="-514350"/>
            <a:r>
              <a:rPr lang="tr-TR" sz="3200" dirty="0" smtClean="0"/>
              <a:t>Oyuncu içinde sadece bir taş bulunan bir kuyudaki taşı bir sonraki kuyuya atabilir. </a:t>
            </a:r>
          </a:p>
          <a:p>
            <a:pPr indent="-514350"/>
            <a:endParaRPr lang="tr-TR" sz="3200" dirty="0" smtClean="0"/>
          </a:p>
          <a:p>
            <a:pPr indent="-514350"/>
            <a:r>
              <a:rPr lang="tr-TR" sz="3200" dirty="0" smtClean="0"/>
              <a:t>Hazinenin solundaki kuyuda bulunan tek taş hazineye atılabilir. </a:t>
            </a:r>
          </a:p>
          <a:p>
            <a:pPr indent="-514350"/>
            <a:endParaRPr lang="tr-TR" sz="3200" dirty="0" smtClean="0"/>
          </a:p>
          <a:p>
            <a:pPr indent="-514350"/>
            <a:r>
              <a:rPr lang="tr-TR" sz="3200" dirty="0" smtClean="0"/>
              <a:t>Bu durumda sıra diğer oyuncuya geçer.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6: MANGALA</a:t>
            </a:r>
            <a:endParaRPr lang="tr-TR" dirty="0"/>
          </a:p>
        </p:txBody>
      </p:sp>
      <p:sp>
        <p:nvSpPr>
          <p:cNvPr id="5" name="TextBox 4"/>
          <p:cNvSpPr txBox="1"/>
          <p:nvPr/>
        </p:nvSpPr>
        <p:spPr>
          <a:xfrm>
            <a:off x="323528" y="1534140"/>
            <a:ext cx="8424936" cy="3046988"/>
          </a:xfrm>
          <a:prstGeom prst="rect">
            <a:avLst/>
          </a:prstGeom>
          <a:noFill/>
        </p:spPr>
        <p:txBody>
          <a:bodyPr wrap="square" rtlCol="0">
            <a:spAutoFit/>
          </a:bodyPr>
          <a:lstStyle/>
          <a:p>
            <a:r>
              <a:rPr lang="tr-TR" sz="3200" b="1" dirty="0" smtClean="0"/>
              <a:t>2. Kural:</a:t>
            </a:r>
          </a:p>
          <a:p>
            <a:r>
              <a:rPr lang="tr-TR" sz="3200" dirty="0" smtClean="0"/>
              <a:t>Oyuncu elindeki son taşı rakibin bir kuyusuna  bırakmışsa ve bu kuyudaki taş sayısı bırakılan son taş ile birlikte çift sayıya (2, 4, 6, 8 gibi) ulaşmışsa, oyuncu bu kuyudaki bütün taşları kendi hazinesine alır ve sıra diğer oyuncuya geçer.</a:t>
            </a: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6: MANGALA</a:t>
            </a:r>
            <a:endParaRPr lang="tr-TR" dirty="0"/>
          </a:p>
        </p:txBody>
      </p:sp>
      <p:sp>
        <p:nvSpPr>
          <p:cNvPr id="5" name="TextBox 4"/>
          <p:cNvSpPr txBox="1"/>
          <p:nvPr/>
        </p:nvSpPr>
        <p:spPr>
          <a:xfrm>
            <a:off x="323528" y="1534140"/>
            <a:ext cx="8424936" cy="3046988"/>
          </a:xfrm>
          <a:prstGeom prst="rect">
            <a:avLst/>
          </a:prstGeom>
          <a:noFill/>
        </p:spPr>
        <p:txBody>
          <a:bodyPr wrap="square" rtlCol="0">
            <a:spAutoFit/>
          </a:bodyPr>
          <a:lstStyle/>
          <a:p>
            <a:r>
              <a:rPr lang="tr-TR" sz="3200" b="1" dirty="0" smtClean="0"/>
              <a:t>3. Kural:</a:t>
            </a:r>
          </a:p>
          <a:p>
            <a:r>
              <a:rPr lang="tr-TR" sz="3200" dirty="0" smtClean="0"/>
              <a:t>Oyuncu elindeki son taşı kendi tarafındaki boş bir kuyuya bırakmışsa ve bu kuyunun karşısındaki kuyu (rakibin kuyusu) boş değilse oyuncu bu iki kuyudaki bütün taşları kendi hazinesine alır. Sıra diğer oyucuya geçer.</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6: MANGALA</a:t>
            </a:r>
            <a:endParaRPr lang="tr-TR" dirty="0"/>
          </a:p>
        </p:txBody>
      </p:sp>
      <p:sp>
        <p:nvSpPr>
          <p:cNvPr id="5" name="TextBox 4"/>
          <p:cNvSpPr txBox="1"/>
          <p:nvPr/>
        </p:nvSpPr>
        <p:spPr>
          <a:xfrm>
            <a:off x="323528" y="1534140"/>
            <a:ext cx="8424936" cy="5324535"/>
          </a:xfrm>
          <a:prstGeom prst="rect">
            <a:avLst/>
          </a:prstGeom>
          <a:noFill/>
        </p:spPr>
        <p:txBody>
          <a:bodyPr wrap="square" rtlCol="0">
            <a:spAutoFit/>
          </a:bodyPr>
          <a:lstStyle/>
          <a:p>
            <a:r>
              <a:rPr lang="tr-TR" sz="3200" b="1" dirty="0" smtClean="0"/>
              <a:t>4. Kural:</a:t>
            </a:r>
          </a:p>
          <a:p>
            <a:r>
              <a:rPr lang="tr-TR" sz="3200" smtClean="0"/>
              <a:t>Oyunculardan birinin kuyularında </a:t>
            </a:r>
            <a:r>
              <a:rPr lang="tr-TR" sz="3200" dirty="0" smtClean="0"/>
              <a:t>hiç taş kalmamışsa oyun biter. Kendi kuyularındaki taşları bitiren oyuncu rakibin bütün kuyularındaki taşları kendi hazinesine alır ve oyun sona ermiş olur.</a:t>
            </a:r>
          </a:p>
          <a:p>
            <a:endParaRPr lang="tr-TR" sz="3200" dirty="0" smtClean="0"/>
          </a:p>
          <a:p>
            <a:r>
              <a:rPr lang="tr-TR" sz="3200" dirty="0" smtClean="0"/>
              <a:t>Oyunun sonunda hazinesinde daha çok taş bulunan oyuncu oyunu kazanmış olur.</a:t>
            </a:r>
          </a:p>
          <a:p>
            <a:endParaRPr lang="tr-TR" sz="3200" dirty="0" smtClean="0"/>
          </a:p>
          <a:p>
            <a:r>
              <a:rPr lang="tr-TR" sz="2600" dirty="0" smtClean="0"/>
              <a:t>Kale kuralı ile oynanan mangala oyunu da bulunmaktadır. Ancak kale kuralına burada değinmeyeceğiz.</a:t>
            </a:r>
            <a:endParaRPr lang="tr-TR" sz="2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p:txBody>
          <a:bodyPr>
            <a:normAutofit/>
          </a:bodyPr>
          <a:lstStyle/>
          <a:p>
            <a:r>
              <a:rPr lang="tr-TR" sz="2800" dirty="0" smtClean="0">
                <a:hlinkClick r:id="rId2"/>
              </a:rPr>
              <a:t>http://www.conceptispuzzles.com/</a:t>
            </a:r>
          </a:p>
          <a:p>
            <a:r>
              <a:rPr lang="tr-TR" sz="2800" dirty="0" smtClean="0">
                <a:hlinkClick r:id="rId2"/>
              </a:rPr>
              <a:t>http://www.puzzle-light-up.com/</a:t>
            </a:r>
            <a:endParaRPr lang="tr-TR" sz="2800" dirty="0" smtClean="0"/>
          </a:p>
          <a:p>
            <a:r>
              <a:rPr lang="tr-TR" sz="2800" dirty="0" smtClean="0">
                <a:hlinkClick r:id="rId3"/>
              </a:rPr>
              <a:t>http://www.puzzle-loop.com/</a:t>
            </a:r>
            <a:endParaRPr lang="tr-TR" sz="2800" dirty="0" smtClean="0"/>
          </a:p>
          <a:p>
            <a:r>
              <a:rPr lang="tr-TR" sz="2800" dirty="0" smtClean="0">
                <a:hlinkClick r:id="rId4"/>
              </a:rPr>
              <a:t>http://www.puzzle-bridges.com/</a:t>
            </a:r>
            <a:endParaRPr lang="tr-TR" sz="2800" dirty="0" smtClean="0"/>
          </a:p>
          <a:p>
            <a:r>
              <a:rPr lang="tr-TR" sz="2800" dirty="0" smtClean="0">
                <a:hlinkClick r:id="rId5"/>
              </a:rPr>
              <a:t>http://www.puzzle-sudoku.com/</a:t>
            </a:r>
            <a:endParaRPr lang="tr-TR" sz="2800" dirty="0" smtClean="0"/>
          </a:p>
          <a:p>
            <a:r>
              <a:rPr lang="tr-TR" sz="2800" dirty="0" smtClean="0">
                <a:hlinkClick r:id="rId6"/>
              </a:rPr>
              <a:t>http://www.puzzle-shikaku.com/</a:t>
            </a:r>
            <a:endParaRPr lang="tr-TR" sz="2800" dirty="0" smtClean="0"/>
          </a:p>
          <a:p>
            <a:r>
              <a:rPr lang="tr-TR" sz="2800" dirty="0" smtClean="0">
                <a:hlinkClick r:id="rId7"/>
              </a:rPr>
              <a:t>http://</a:t>
            </a:r>
            <a:r>
              <a:rPr lang="tr-TR" sz="2800" smtClean="0">
                <a:hlinkClick r:id="rId7"/>
              </a:rPr>
              <a:t>www.puzzle-dominosa.com</a:t>
            </a:r>
            <a:r>
              <a:rPr lang="tr-TR" sz="2800" smtClean="0">
                <a:hlinkClick r:id="rId7"/>
              </a:rPr>
              <a:t>/</a:t>
            </a:r>
            <a:endParaRPr lang="tr-TR" sz="2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931224" cy="922114"/>
          </a:xfrm>
        </p:spPr>
        <p:txBody>
          <a:bodyPr/>
          <a:lstStyle/>
          <a:p>
            <a:r>
              <a:rPr lang="tr-TR" b="1" dirty="0" smtClean="0"/>
              <a:t>Strateji Oyunları</a:t>
            </a:r>
            <a:endParaRPr lang="tr-TR" dirty="0"/>
          </a:p>
        </p:txBody>
      </p:sp>
      <p:sp>
        <p:nvSpPr>
          <p:cNvPr id="3" name="2 İçerik Yer Tutucusu"/>
          <p:cNvSpPr>
            <a:spLocks noGrp="1"/>
          </p:cNvSpPr>
          <p:nvPr>
            <p:ph idx="1"/>
          </p:nvPr>
        </p:nvSpPr>
        <p:spPr>
          <a:xfrm>
            <a:off x="251520" y="1268760"/>
            <a:ext cx="8640960" cy="4968552"/>
          </a:xfrm>
        </p:spPr>
        <p:txBody>
          <a:bodyPr>
            <a:noAutofit/>
          </a:bodyPr>
          <a:lstStyle/>
          <a:p>
            <a:r>
              <a:rPr lang="tr-TR" dirty="0" smtClean="0"/>
              <a:t>İki veya daha fazla oyuncunun birbirlerine karşı oynadığı, kaybeden ve kazananların bulunduğu oyun türleridir. </a:t>
            </a:r>
          </a:p>
          <a:p>
            <a:pPr>
              <a:buNone/>
            </a:pPr>
            <a:endParaRPr lang="tr-TR" dirty="0" smtClean="0"/>
          </a:p>
          <a:p>
            <a:r>
              <a:rPr lang="tr-TR" dirty="0" smtClean="0"/>
              <a:t>Türüne göre, oyunlar sıfır toplamlı (bir kişinin kaybı rakibin kazancına eşit) olmayabilir. </a:t>
            </a:r>
          </a:p>
          <a:p>
            <a:pPr>
              <a:buNone/>
            </a:pPr>
            <a:endParaRPr lang="tr-TR" dirty="0" smtClean="0"/>
          </a:p>
          <a:p>
            <a:r>
              <a:rPr lang="tr-TR" dirty="0" smtClean="0"/>
              <a:t>Taraflar, birey veya takım halinde olabilirler.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931224" cy="922114"/>
          </a:xfrm>
        </p:spPr>
        <p:txBody>
          <a:bodyPr/>
          <a:lstStyle/>
          <a:p>
            <a:r>
              <a:rPr lang="tr-TR" b="1" dirty="0" smtClean="0"/>
              <a:t>Strateji Oyunları</a:t>
            </a:r>
            <a:endParaRPr lang="tr-TR" dirty="0"/>
          </a:p>
        </p:txBody>
      </p:sp>
      <p:sp>
        <p:nvSpPr>
          <p:cNvPr id="3" name="2 İçerik Yer Tutucusu"/>
          <p:cNvSpPr>
            <a:spLocks noGrp="1"/>
          </p:cNvSpPr>
          <p:nvPr>
            <p:ph idx="1"/>
          </p:nvPr>
        </p:nvSpPr>
        <p:spPr>
          <a:xfrm>
            <a:off x="251520" y="1268760"/>
            <a:ext cx="8640960" cy="5328592"/>
          </a:xfrm>
        </p:spPr>
        <p:txBody>
          <a:bodyPr>
            <a:noAutofit/>
          </a:bodyPr>
          <a:lstStyle/>
          <a:p>
            <a:r>
              <a:rPr lang="tr-TR" dirty="0" smtClean="0"/>
              <a:t>Oyunla ilgili bilgi başlangıçta tüm taraflara açık olabilir. </a:t>
            </a:r>
          </a:p>
          <a:p>
            <a:endParaRPr lang="tr-TR" dirty="0" smtClean="0"/>
          </a:p>
          <a:p>
            <a:r>
              <a:rPr lang="tr-TR" dirty="0" smtClean="0"/>
              <a:t>Bazı oyunlarda tarafların birbirlerinden gizledikleri bilgiler olabilir. (Sayı tahmini, amiral battı gibi)</a:t>
            </a:r>
          </a:p>
          <a:p>
            <a:endParaRPr lang="tr-TR" dirty="0" smtClean="0"/>
          </a:p>
          <a:p>
            <a:r>
              <a:rPr lang="tr-TR" dirty="0" smtClean="0"/>
              <a:t>Bazılarında ise tarafların oyunun belli bir aşamasından önce öğrenemedikleri, olasılığa dayalı etkenler bulunabilir.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931224" cy="922114"/>
          </a:xfrm>
        </p:spPr>
        <p:txBody>
          <a:bodyPr/>
          <a:lstStyle/>
          <a:p>
            <a:r>
              <a:rPr lang="tr-TR" b="1" dirty="0" smtClean="0"/>
              <a:t>Strateji Oyunları</a:t>
            </a:r>
            <a:endParaRPr lang="tr-TR" dirty="0"/>
          </a:p>
        </p:txBody>
      </p:sp>
      <p:sp>
        <p:nvSpPr>
          <p:cNvPr id="3" name="2 İçerik Yer Tutucusu"/>
          <p:cNvSpPr>
            <a:spLocks noGrp="1"/>
          </p:cNvSpPr>
          <p:nvPr>
            <p:ph idx="1"/>
          </p:nvPr>
        </p:nvSpPr>
        <p:spPr>
          <a:xfrm>
            <a:off x="251520" y="1268760"/>
            <a:ext cx="8640960" cy="5256584"/>
          </a:xfrm>
        </p:spPr>
        <p:txBody>
          <a:bodyPr>
            <a:noAutofit/>
          </a:bodyPr>
          <a:lstStyle/>
          <a:p>
            <a:r>
              <a:rPr lang="tr-TR" dirty="0" smtClean="0"/>
              <a:t>Oyunların çoğunda önceden üretilmiş gereçler kullanılır. </a:t>
            </a:r>
          </a:p>
          <a:p>
            <a:r>
              <a:rPr lang="tr-TR" dirty="0" smtClean="0"/>
              <a:t>Oyunlar bilgisayara karşı da oynanabilir.</a:t>
            </a:r>
          </a:p>
          <a:p>
            <a:endParaRPr lang="tr-TR" dirty="0" smtClean="0"/>
          </a:p>
          <a:p>
            <a:r>
              <a:rPr lang="tr-TR" dirty="0" smtClean="0"/>
              <a:t>Bazı Örnekler: </a:t>
            </a:r>
          </a:p>
          <a:p>
            <a:endParaRPr lang="tr-TR" dirty="0"/>
          </a:p>
        </p:txBody>
      </p:sp>
      <p:graphicFrame>
        <p:nvGraphicFramePr>
          <p:cNvPr id="5" name="4 Tablo"/>
          <p:cNvGraphicFramePr>
            <a:graphicFrameLocks noGrp="1"/>
          </p:cNvGraphicFramePr>
          <p:nvPr/>
        </p:nvGraphicFramePr>
        <p:xfrm>
          <a:off x="899592" y="4275094"/>
          <a:ext cx="7560840" cy="2106234"/>
        </p:xfrm>
        <a:graphic>
          <a:graphicData uri="http://schemas.openxmlformats.org/drawingml/2006/table">
            <a:tbl>
              <a:tblPr bandRow="1">
                <a:effectLst>
                  <a:outerShdw blurRad="50800" dist="38100" dir="2700000" algn="tl" rotWithShape="0">
                    <a:prstClr val="black">
                      <a:alpha val="40000"/>
                    </a:prstClr>
                  </a:outerShdw>
                </a:effectLst>
                <a:tableStyleId>{5C22544A-7EE6-4342-B048-85BDC9FD1C3A}</a:tableStyleId>
              </a:tblPr>
              <a:tblGrid>
                <a:gridCol w="2520280"/>
                <a:gridCol w="2520280"/>
                <a:gridCol w="2520280"/>
              </a:tblGrid>
              <a:tr h="702078">
                <a:tc>
                  <a:txBody>
                    <a:bodyPr/>
                    <a:lstStyle/>
                    <a:p>
                      <a:pPr algn="ctr" fontAlgn="b"/>
                      <a:r>
                        <a:rPr lang="tr-TR" sz="2800" b="0" i="0" u="none" strike="noStrike" dirty="0" smtClean="0">
                          <a:solidFill>
                            <a:srgbClr val="000000"/>
                          </a:solidFill>
                          <a:latin typeface="Calibri"/>
                        </a:rPr>
                        <a:t>Tik-Tak-To </a:t>
                      </a:r>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800" b="0" i="0" u="none" strike="noStrike" dirty="0" smtClean="0">
                          <a:solidFill>
                            <a:srgbClr val="000000"/>
                          </a:solidFill>
                          <a:latin typeface="Calibri"/>
                        </a:rPr>
                        <a:t>Kibrit Oyunları</a:t>
                      </a:r>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800" b="0" i="0" u="none" strike="noStrike" dirty="0" smtClean="0">
                          <a:solidFill>
                            <a:srgbClr val="000000"/>
                          </a:solidFill>
                          <a:latin typeface="Calibri"/>
                        </a:rPr>
                        <a:t>Satranç</a:t>
                      </a:r>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2078">
                <a:tc>
                  <a:txBody>
                    <a:bodyPr/>
                    <a:lstStyle/>
                    <a:p>
                      <a:pPr algn="ctr" fontAlgn="b"/>
                      <a:r>
                        <a:rPr lang="tr-TR" sz="2800" b="0" i="0" u="none" strike="noStrike" dirty="0" smtClean="0">
                          <a:solidFill>
                            <a:srgbClr val="000000"/>
                          </a:solidFill>
                          <a:latin typeface="Calibri"/>
                        </a:rPr>
                        <a:t>Go (Atari Go)</a:t>
                      </a:r>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800" b="0" i="0" u="none" strike="noStrike" dirty="0" smtClean="0">
                          <a:solidFill>
                            <a:srgbClr val="000000"/>
                          </a:solidFill>
                          <a:latin typeface="Calibri"/>
                        </a:rPr>
                        <a:t>Reversi</a:t>
                      </a:r>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800" b="0" i="0" u="none" strike="noStrike" dirty="0" smtClean="0">
                          <a:solidFill>
                            <a:srgbClr val="000000"/>
                          </a:solidFill>
                          <a:latin typeface="Calibri"/>
                        </a:rPr>
                        <a:t>Mangala</a:t>
                      </a:r>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2078">
                <a:tc>
                  <a:txBody>
                    <a:bodyPr/>
                    <a:lstStyle/>
                    <a:p>
                      <a:pPr algn="ctr" fontAlgn="b"/>
                      <a:r>
                        <a:rPr lang="tr-TR" sz="2800" b="0" i="0" u="none" strike="noStrike" dirty="0" smtClean="0">
                          <a:solidFill>
                            <a:srgbClr val="000000"/>
                          </a:solidFill>
                          <a:latin typeface="Calibri"/>
                        </a:rPr>
                        <a:t>Dama</a:t>
                      </a:r>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800" b="0" i="0" u="none" strike="noStrike" dirty="0" smtClean="0">
                          <a:solidFill>
                            <a:srgbClr val="000000"/>
                          </a:solidFill>
                          <a:latin typeface="Calibri"/>
                        </a:rPr>
                        <a:t>Sayı</a:t>
                      </a:r>
                      <a:r>
                        <a:rPr lang="tr-TR" sz="2800" b="0" i="0" u="none" strike="noStrike" baseline="0" dirty="0" smtClean="0">
                          <a:solidFill>
                            <a:srgbClr val="000000"/>
                          </a:solidFill>
                          <a:latin typeface="Calibri"/>
                        </a:rPr>
                        <a:t> Tahmini</a:t>
                      </a:r>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2800" b="0" i="0" u="none" strike="noStrike" dirty="0" smtClean="0">
                          <a:solidFill>
                            <a:srgbClr val="000000"/>
                          </a:solidFill>
                          <a:latin typeface="Calibri"/>
                        </a:rPr>
                        <a:t>Amiral Battı</a:t>
                      </a:r>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1: TIK – TAK – TO </a:t>
            </a:r>
            <a:endParaRPr lang="tr-TR" dirty="0"/>
          </a:p>
        </p:txBody>
      </p:sp>
      <p:graphicFrame>
        <p:nvGraphicFramePr>
          <p:cNvPr id="5" name="4 Tablo"/>
          <p:cNvGraphicFramePr>
            <a:graphicFrameLocks noGrp="1"/>
          </p:cNvGraphicFramePr>
          <p:nvPr/>
        </p:nvGraphicFramePr>
        <p:xfrm>
          <a:off x="5364087" y="4635134"/>
          <a:ext cx="3312369" cy="2106234"/>
        </p:xfrm>
        <a:graphic>
          <a:graphicData uri="http://schemas.openxmlformats.org/drawingml/2006/table">
            <a:tbl>
              <a:tblPr>
                <a:effectLst>
                  <a:outerShdw blurRad="50800" dist="38100" dir="2700000" algn="tl" rotWithShape="0">
                    <a:prstClr val="black">
                      <a:alpha val="40000"/>
                    </a:prstClr>
                  </a:outerShdw>
                </a:effectLst>
                <a:tableStyleId>{5C22544A-7EE6-4342-B048-85BDC9FD1C3A}</a:tableStyleId>
              </a:tblPr>
              <a:tblGrid>
                <a:gridCol w="1104123"/>
                <a:gridCol w="1104123"/>
                <a:gridCol w="1104123"/>
              </a:tblGrid>
              <a:tr h="702078">
                <a:tc>
                  <a:txBody>
                    <a:bodyPr/>
                    <a:lstStyle/>
                    <a:p>
                      <a:pPr algn="ctr" fontAlgn="b"/>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2078">
                <a:tc>
                  <a:txBody>
                    <a:bodyPr/>
                    <a:lstStyle/>
                    <a:p>
                      <a:pPr algn="ctr" fontAlgn="b"/>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2078">
                <a:tc>
                  <a:txBody>
                    <a:bodyPr/>
                    <a:lstStyle/>
                    <a:p>
                      <a:pPr algn="ctr" fontAlgn="b"/>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28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1 Başlık"/>
          <p:cNvSpPr txBox="1">
            <a:spLocks/>
          </p:cNvSpPr>
          <p:nvPr/>
        </p:nvSpPr>
        <p:spPr>
          <a:xfrm>
            <a:off x="107504" y="1196752"/>
            <a:ext cx="8748464" cy="3816424"/>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kumimoji="0" lang="tr-TR" sz="2800" b="0" i="0" u="none" strike="noStrike" kern="1200" cap="none" spc="0" normalizeH="0" baseline="0" noProof="0" dirty="0" smtClean="0">
                <a:ln>
                  <a:noFill/>
                </a:ln>
                <a:solidFill>
                  <a:schemeClr val="tx1"/>
                </a:solidFill>
                <a:effectLst/>
                <a:uLnTx/>
                <a:uFillTx/>
                <a:latin typeface="Calibri" pitchFamily="34" charset="0"/>
                <a:ea typeface="+mj-ea"/>
                <a:cs typeface="+mj-cs"/>
              </a:rPr>
              <a:t> İki</a:t>
            </a:r>
            <a:r>
              <a:rPr kumimoji="0" lang="tr-TR" sz="2800" b="0" i="0" u="none" strike="noStrike" kern="1200" cap="none" spc="0" normalizeH="0" noProof="0" dirty="0" smtClean="0">
                <a:ln>
                  <a:noFill/>
                </a:ln>
                <a:solidFill>
                  <a:schemeClr val="tx1"/>
                </a:solidFill>
                <a:effectLst/>
                <a:uLnTx/>
                <a:uFillTx/>
                <a:latin typeface="Calibri" pitchFamily="34" charset="0"/>
                <a:ea typeface="+mj-ea"/>
                <a:cs typeface="+mj-cs"/>
              </a:rPr>
              <a:t> kişi ile oynanır. (tik-tak-to.xlsx dosyasındaki ilk sayfa)</a:t>
            </a:r>
          </a:p>
          <a:p>
            <a:pPr marL="0" marR="0" lvl="0" indent="0" defTabSz="914400" rtl="0" eaLnBrk="1" fontAlgn="auto" latinLnBrk="0" hangingPunct="1">
              <a:lnSpc>
                <a:spcPct val="100000"/>
              </a:lnSpc>
              <a:spcBef>
                <a:spcPct val="0"/>
              </a:spcBef>
              <a:spcAft>
                <a:spcPts val="0"/>
              </a:spcAft>
              <a:buClrTx/>
              <a:buSzTx/>
              <a:tabLst/>
              <a:defRPr/>
            </a:pPr>
            <a:endParaRPr kumimoji="0" lang="tr-TR" sz="2800" b="0" i="0" u="none" strike="noStrike" kern="1200" cap="none" spc="0" normalizeH="0" noProof="0" dirty="0" smtClean="0">
              <a:ln>
                <a:noFill/>
              </a:ln>
              <a:solidFill>
                <a:schemeClr val="tx1"/>
              </a:solidFill>
              <a:effectLst/>
              <a:uLnTx/>
              <a:uFillTx/>
              <a:latin typeface="Calibri" pitchFamily="34" charset="0"/>
              <a:ea typeface="+mj-ea"/>
              <a:cs typeface="+mj-cs"/>
            </a:endParaRP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lang="tr-TR" sz="2800" dirty="0" smtClean="0">
                <a:latin typeface="Calibri" pitchFamily="34" charset="0"/>
                <a:ea typeface="+mj-ea"/>
                <a:cs typeface="+mj-cs"/>
              </a:rPr>
              <a:t> Şekildeki gibi 3x3 bir tabloda oynanır.</a:t>
            </a:r>
          </a:p>
          <a:p>
            <a:pPr marL="0" marR="0" lvl="0" indent="0" defTabSz="914400" rtl="0" eaLnBrk="1" fontAlgn="auto" latinLnBrk="0" hangingPunct="1">
              <a:lnSpc>
                <a:spcPct val="100000"/>
              </a:lnSpc>
              <a:spcBef>
                <a:spcPct val="0"/>
              </a:spcBef>
              <a:spcAft>
                <a:spcPts val="0"/>
              </a:spcAft>
              <a:buClrTx/>
              <a:buSzTx/>
              <a:tabLst/>
              <a:defRPr/>
            </a:pPr>
            <a:endParaRPr kumimoji="0" lang="tr-TR" sz="2800" b="0" i="0" u="none" strike="noStrike" kern="1200" cap="none" spc="0" normalizeH="0" noProof="0" dirty="0" smtClean="0">
              <a:ln>
                <a:noFill/>
              </a:ln>
              <a:solidFill>
                <a:schemeClr val="tx1"/>
              </a:solidFill>
              <a:effectLst/>
              <a:uLnTx/>
              <a:uFillTx/>
              <a:latin typeface="Calibri" pitchFamily="34" charset="0"/>
              <a:ea typeface="+mj-ea"/>
              <a:cs typeface="+mj-cs"/>
            </a:endParaRP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kumimoji="0" lang="tr-TR" sz="2800" b="0" i="0" u="none" strike="noStrike" kern="1200" cap="none" spc="0" normalizeH="0" baseline="0" noProof="0" dirty="0" smtClean="0">
                <a:ln>
                  <a:noFill/>
                </a:ln>
                <a:solidFill>
                  <a:schemeClr val="tx1"/>
                </a:solidFill>
                <a:effectLst/>
                <a:uLnTx/>
                <a:uFillTx/>
                <a:latin typeface="Calibri" pitchFamily="34" charset="0"/>
                <a:ea typeface="+mj-ea"/>
                <a:cs typeface="+mj-cs"/>
              </a:rPr>
              <a:t> Oyunculardan</a:t>
            </a:r>
            <a:r>
              <a:rPr kumimoji="0" lang="tr-TR" sz="2800" b="0" i="0" u="none" strike="noStrike" kern="1200" cap="none" spc="0" normalizeH="0" noProof="0" dirty="0" smtClean="0">
                <a:ln>
                  <a:noFill/>
                </a:ln>
                <a:solidFill>
                  <a:schemeClr val="tx1"/>
                </a:solidFill>
                <a:effectLst/>
                <a:uLnTx/>
                <a:uFillTx/>
                <a:latin typeface="Calibri" pitchFamily="34" charset="0"/>
                <a:ea typeface="+mj-ea"/>
                <a:cs typeface="+mj-cs"/>
              </a:rPr>
              <a:t> biri X diğeri O işaretini (harfini) seçer.</a:t>
            </a:r>
          </a:p>
          <a:p>
            <a:pPr marL="0" marR="0" lvl="0" indent="0" defTabSz="914400" rtl="0" eaLnBrk="1" fontAlgn="auto" latinLnBrk="0" hangingPunct="1">
              <a:lnSpc>
                <a:spcPct val="100000"/>
              </a:lnSpc>
              <a:spcBef>
                <a:spcPct val="0"/>
              </a:spcBef>
              <a:spcAft>
                <a:spcPts val="0"/>
              </a:spcAft>
              <a:buClrTx/>
              <a:buSzTx/>
              <a:tabLst/>
              <a:defRPr/>
            </a:pPr>
            <a:endParaRPr kumimoji="0" lang="tr-TR" sz="2800" b="0" i="0" u="none" strike="noStrike" kern="1200" cap="none" spc="0" normalizeH="0" noProof="0" dirty="0" smtClean="0">
              <a:ln>
                <a:noFill/>
              </a:ln>
              <a:solidFill>
                <a:schemeClr val="tx1"/>
              </a:solidFill>
              <a:effectLst/>
              <a:uLnTx/>
              <a:uFillTx/>
              <a:latin typeface="Calibri" pitchFamily="34" charset="0"/>
              <a:ea typeface="+mj-ea"/>
              <a:cs typeface="+mj-cs"/>
            </a:endParaRP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lang="tr-TR" sz="2800" dirty="0" smtClean="0">
                <a:latin typeface="Calibri" pitchFamily="34" charset="0"/>
                <a:ea typeface="+mj-ea"/>
                <a:cs typeface="+mj-cs"/>
              </a:rPr>
              <a:t> Sırası gelen oyuncu tablodaki boş yere kendi işaretini (harfini) yazar.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1: TIK – TAK – TO </a:t>
            </a:r>
            <a:endParaRPr lang="tr-TR" dirty="0"/>
          </a:p>
        </p:txBody>
      </p:sp>
      <p:graphicFrame>
        <p:nvGraphicFramePr>
          <p:cNvPr id="5" name="4 Tablo"/>
          <p:cNvGraphicFramePr>
            <a:graphicFrameLocks noGrp="1"/>
          </p:cNvGraphicFramePr>
          <p:nvPr/>
        </p:nvGraphicFramePr>
        <p:xfrm>
          <a:off x="7125030" y="5733256"/>
          <a:ext cx="1136331" cy="905538"/>
        </p:xfrm>
        <a:graphic>
          <a:graphicData uri="http://schemas.openxmlformats.org/drawingml/2006/table">
            <a:tbl>
              <a:tblPr>
                <a:effectLst>
                  <a:outerShdw blurRad="50800" dist="38100" dir="2700000" algn="tl" rotWithShape="0">
                    <a:prstClr val="black">
                      <a:alpha val="40000"/>
                    </a:prstClr>
                  </a:outerShdw>
                </a:effectLst>
                <a:tableStyleId>{5C22544A-7EE6-4342-B048-85BDC9FD1C3A}</a:tableStyleId>
              </a:tblPr>
              <a:tblGrid>
                <a:gridCol w="378777"/>
                <a:gridCol w="378777"/>
                <a:gridCol w="378777"/>
              </a:tblGrid>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1 Başlık"/>
          <p:cNvSpPr txBox="1">
            <a:spLocks/>
          </p:cNvSpPr>
          <p:nvPr/>
        </p:nvSpPr>
        <p:spPr>
          <a:xfrm>
            <a:off x="0" y="1052736"/>
            <a:ext cx="8748464" cy="3096344"/>
          </a:xfrm>
          <a:prstGeom prst="rect">
            <a:avLst/>
          </a:prstGeom>
        </p:spPr>
        <p:txBody>
          <a:bodyPr vert="horz" lIns="91440" tIns="45720" rIns="91440" bIns="45720" rtlCol="0" anchor="ctr">
            <a:normAutofit/>
          </a:bodyPr>
          <a:lstStyle/>
          <a:p>
            <a:pPr lvl="0">
              <a:spcBef>
                <a:spcPct val="0"/>
              </a:spcBef>
              <a:buFont typeface="Arial" pitchFamily="34" charset="0"/>
              <a:buChar char="•"/>
              <a:defRPr/>
            </a:pPr>
            <a:r>
              <a:rPr kumimoji="0" lang="tr-TR" sz="2800" b="0" i="0" u="none" strike="noStrike" kern="1200" cap="none" spc="0" normalizeH="0" baseline="0" noProof="0" dirty="0" smtClean="0">
                <a:ln>
                  <a:noFill/>
                </a:ln>
                <a:solidFill>
                  <a:schemeClr val="tx1"/>
                </a:solidFill>
                <a:effectLst/>
                <a:uLnTx/>
                <a:uFillTx/>
                <a:latin typeface="Calibri" pitchFamily="34" charset="0"/>
                <a:ea typeface="+mj-ea"/>
                <a:cs typeface="+mj-cs"/>
              </a:rPr>
              <a:t> </a:t>
            </a:r>
            <a:r>
              <a:rPr lang="tr-TR" sz="2800" dirty="0" smtClean="0">
                <a:latin typeface="Calibri" pitchFamily="34" charset="0"/>
              </a:rPr>
              <a:t> Bir satırdaki, sütundaki ya da köşegenlerden birindeki üç kareye kendi işaretini yazabilen oyuncu oyunu kazanır. (Bu şart sağlandığı anda oyun bitmiş olur. Aşağıda bu şartın sağlandığı durumlar gösterilmiştir.)</a:t>
            </a:r>
          </a:p>
          <a:p>
            <a:pPr lvl="0">
              <a:spcBef>
                <a:spcPct val="0"/>
              </a:spcBef>
              <a:defRPr/>
            </a:pPr>
            <a:endParaRPr lang="tr-TR" sz="2800" dirty="0" smtClean="0">
              <a:latin typeface="Calibri" pitchFamily="34" charset="0"/>
            </a:endParaRPr>
          </a:p>
          <a:p>
            <a:pPr lvl="0">
              <a:spcBef>
                <a:spcPct val="0"/>
              </a:spcBef>
              <a:buFont typeface="Arial" pitchFamily="34" charset="0"/>
              <a:buChar char="•"/>
              <a:defRPr/>
            </a:pPr>
            <a:r>
              <a:rPr lang="tr-TR" sz="2800" dirty="0" smtClean="0">
                <a:latin typeface="Calibri" pitchFamily="34" charset="0"/>
              </a:rPr>
              <a:t> Tabloda boş kare kalmadığı halde bu şart sağlanmıyorsa oyun beraberlikle sonuçlanır.</a:t>
            </a:r>
            <a:endParaRPr lang="tr-TR" sz="2800" dirty="0">
              <a:latin typeface="Calibri" pitchFamily="34" charset="0"/>
            </a:endParaRPr>
          </a:p>
        </p:txBody>
      </p:sp>
      <p:graphicFrame>
        <p:nvGraphicFramePr>
          <p:cNvPr id="7" name="4 Tablo"/>
          <p:cNvGraphicFramePr>
            <a:graphicFrameLocks noGrp="1"/>
          </p:cNvGraphicFramePr>
          <p:nvPr/>
        </p:nvGraphicFramePr>
        <p:xfrm>
          <a:off x="4964789" y="5733256"/>
          <a:ext cx="1136331" cy="905538"/>
        </p:xfrm>
        <a:graphic>
          <a:graphicData uri="http://schemas.openxmlformats.org/drawingml/2006/table">
            <a:tbl>
              <a:tblPr>
                <a:effectLst>
                  <a:outerShdw blurRad="50800" dist="38100" dir="2700000" algn="tl" rotWithShape="0">
                    <a:prstClr val="black">
                      <a:alpha val="40000"/>
                    </a:prstClr>
                  </a:outerShdw>
                </a:effectLst>
                <a:tableStyleId>{5C22544A-7EE6-4342-B048-85BDC9FD1C3A}</a:tableStyleId>
              </a:tblPr>
              <a:tblGrid>
                <a:gridCol w="378777"/>
                <a:gridCol w="378777"/>
                <a:gridCol w="378777"/>
              </a:tblGrid>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bl>
          </a:graphicData>
        </a:graphic>
      </p:graphicFrame>
      <p:graphicFrame>
        <p:nvGraphicFramePr>
          <p:cNvPr id="8" name="4 Tablo"/>
          <p:cNvGraphicFramePr>
            <a:graphicFrameLocks noGrp="1"/>
          </p:cNvGraphicFramePr>
          <p:nvPr/>
        </p:nvGraphicFramePr>
        <p:xfrm>
          <a:off x="2804549" y="5745847"/>
          <a:ext cx="1136331" cy="905538"/>
        </p:xfrm>
        <a:graphic>
          <a:graphicData uri="http://schemas.openxmlformats.org/drawingml/2006/table">
            <a:tbl>
              <a:tblPr>
                <a:effectLst>
                  <a:outerShdw blurRad="50800" dist="38100" dir="2700000" algn="tl" rotWithShape="0">
                    <a:prstClr val="black">
                      <a:alpha val="40000"/>
                    </a:prstClr>
                  </a:outerShdw>
                </a:effectLst>
                <a:tableStyleId>{5C22544A-7EE6-4342-B048-85BDC9FD1C3A}</a:tableStyleId>
              </a:tblPr>
              <a:tblGrid>
                <a:gridCol w="378777"/>
                <a:gridCol w="378777"/>
                <a:gridCol w="378777"/>
              </a:tblGrid>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4 Tablo"/>
          <p:cNvGraphicFramePr>
            <a:graphicFrameLocks noGrp="1"/>
          </p:cNvGraphicFramePr>
          <p:nvPr/>
        </p:nvGraphicFramePr>
        <p:xfrm>
          <a:off x="572301" y="5745847"/>
          <a:ext cx="1136331" cy="905538"/>
        </p:xfrm>
        <a:graphic>
          <a:graphicData uri="http://schemas.openxmlformats.org/drawingml/2006/table">
            <a:tbl>
              <a:tblPr>
                <a:effectLst>
                  <a:outerShdw blurRad="50800" dist="38100" dir="2700000" algn="tl" rotWithShape="0">
                    <a:prstClr val="black">
                      <a:alpha val="40000"/>
                    </a:prstClr>
                  </a:outerShdw>
                </a:effectLst>
                <a:tableStyleId>{5C22544A-7EE6-4342-B048-85BDC9FD1C3A}</a:tableStyleId>
              </a:tblPr>
              <a:tblGrid>
                <a:gridCol w="378777"/>
                <a:gridCol w="378777"/>
                <a:gridCol w="378777"/>
              </a:tblGrid>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4 Tablo"/>
          <p:cNvGraphicFramePr>
            <a:graphicFrameLocks noGrp="1"/>
          </p:cNvGraphicFramePr>
          <p:nvPr/>
        </p:nvGraphicFramePr>
        <p:xfrm>
          <a:off x="7125030" y="4293096"/>
          <a:ext cx="1136331" cy="905538"/>
        </p:xfrm>
        <a:graphic>
          <a:graphicData uri="http://schemas.openxmlformats.org/drawingml/2006/table">
            <a:tbl>
              <a:tblPr>
                <a:effectLst>
                  <a:outerShdw blurRad="50800" dist="38100" dir="2700000" algn="tl" rotWithShape="0">
                    <a:prstClr val="black">
                      <a:alpha val="40000"/>
                    </a:prstClr>
                  </a:outerShdw>
                </a:effectLst>
                <a:tableStyleId>{5C22544A-7EE6-4342-B048-85BDC9FD1C3A}</a:tableStyleId>
              </a:tblPr>
              <a:tblGrid>
                <a:gridCol w="378777"/>
                <a:gridCol w="378777"/>
                <a:gridCol w="378777"/>
              </a:tblGrid>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bl>
          </a:graphicData>
        </a:graphic>
      </p:graphicFrame>
      <p:graphicFrame>
        <p:nvGraphicFramePr>
          <p:cNvPr id="11" name="4 Tablo"/>
          <p:cNvGraphicFramePr>
            <a:graphicFrameLocks noGrp="1"/>
          </p:cNvGraphicFramePr>
          <p:nvPr/>
        </p:nvGraphicFramePr>
        <p:xfrm>
          <a:off x="4964789" y="4293096"/>
          <a:ext cx="1136331" cy="905538"/>
        </p:xfrm>
        <a:graphic>
          <a:graphicData uri="http://schemas.openxmlformats.org/drawingml/2006/table">
            <a:tbl>
              <a:tblPr>
                <a:effectLst>
                  <a:outerShdw blurRad="50800" dist="38100" dir="2700000" algn="tl" rotWithShape="0">
                    <a:prstClr val="black">
                      <a:alpha val="40000"/>
                    </a:prstClr>
                  </a:outerShdw>
                </a:effectLst>
                <a:tableStyleId>{5C22544A-7EE6-4342-B048-85BDC9FD1C3A}</a:tableStyleId>
              </a:tblPr>
              <a:tblGrid>
                <a:gridCol w="378777"/>
                <a:gridCol w="378777"/>
                <a:gridCol w="378777"/>
              </a:tblGrid>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bl>
          </a:graphicData>
        </a:graphic>
      </p:graphicFrame>
      <p:graphicFrame>
        <p:nvGraphicFramePr>
          <p:cNvPr id="12" name="4 Tablo"/>
          <p:cNvGraphicFramePr>
            <a:graphicFrameLocks noGrp="1"/>
          </p:cNvGraphicFramePr>
          <p:nvPr/>
        </p:nvGraphicFramePr>
        <p:xfrm>
          <a:off x="2804549" y="4305687"/>
          <a:ext cx="1136331" cy="905538"/>
        </p:xfrm>
        <a:graphic>
          <a:graphicData uri="http://schemas.openxmlformats.org/drawingml/2006/table">
            <a:tbl>
              <a:tblPr>
                <a:effectLst>
                  <a:outerShdw blurRad="50800" dist="38100" dir="2700000" algn="tl" rotWithShape="0">
                    <a:prstClr val="black">
                      <a:alpha val="40000"/>
                    </a:prstClr>
                  </a:outerShdw>
                </a:effectLst>
                <a:tableStyleId>{5C22544A-7EE6-4342-B048-85BDC9FD1C3A}</a:tableStyleId>
              </a:tblPr>
              <a:tblGrid>
                <a:gridCol w="378777"/>
                <a:gridCol w="378777"/>
                <a:gridCol w="378777"/>
              </a:tblGrid>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3" name="4 Tablo"/>
          <p:cNvGraphicFramePr>
            <a:graphicFrameLocks noGrp="1"/>
          </p:cNvGraphicFramePr>
          <p:nvPr/>
        </p:nvGraphicFramePr>
        <p:xfrm>
          <a:off x="572301" y="4305687"/>
          <a:ext cx="1136331" cy="905538"/>
        </p:xfrm>
        <a:graphic>
          <a:graphicData uri="http://schemas.openxmlformats.org/drawingml/2006/table">
            <a:tbl>
              <a:tblPr>
                <a:effectLst>
                  <a:outerShdw blurRad="50800" dist="38100" dir="2700000" algn="tl" rotWithShape="0">
                    <a:prstClr val="black">
                      <a:alpha val="40000"/>
                    </a:prstClr>
                  </a:outerShdw>
                </a:effectLst>
                <a:tableStyleId>{5C22544A-7EE6-4342-B048-85BDC9FD1C3A}</a:tableStyleId>
              </a:tblPr>
              <a:tblGrid>
                <a:gridCol w="378777"/>
                <a:gridCol w="378777"/>
                <a:gridCol w="378777"/>
              </a:tblGrid>
              <a:tr h="301846">
                <a:tc>
                  <a:txBody>
                    <a:bodyPr/>
                    <a:lstStyle/>
                    <a:p>
                      <a:pPr algn="ctr" fontAlgn="b"/>
                      <a:endParaRPr lang="tr-TR" sz="1900" b="0" i="0" u="none" strike="noStrike" dirty="0">
                        <a:solidFill>
                          <a:srgbClr val="FF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b"/>
                      <a:endParaRPr lang="tr-TR" sz="1900" b="0" i="0" u="none" strike="noStrike" dirty="0">
                        <a:solidFill>
                          <a:srgbClr val="FF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b"/>
                      <a:endParaRPr lang="tr-TR" sz="1900" b="0" i="0" u="none" strike="noStrike" dirty="0">
                        <a:solidFill>
                          <a:srgbClr val="FF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846">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tr-TR" sz="1900" b="0" i="0" u="none" strike="noStrike" dirty="0">
                        <a:solidFill>
                          <a:srgbClr val="000000"/>
                        </a:solidFill>
                        <a:latin typeface="Calibri"/>
                      </a:endParaRPr>
                    </a:p>
                  </a:txBody>
                  <a:tcPr marL="6535" marR="6535" marT="65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1: TIK – TAK – TO </a:t>
            </a:r>
            <a:endParaRPr lang="tr-TR" dirty="0"/>
          </a:p>
        </p:txBody>
      </p:sp>
      <p:sp>
        <p:nvSpPr>
          <p:cNvPr id="9" name="TextBox 8"/>
          <p:cNvSpPr txBox="1"/>
          <p:nvPr/>
        </p:nvSpPr>
        <p:spPr>
          <a:xfrm>
            <a:off x="179512" y="832638"/>
            <a:ext cx="8784976" cy="6001643"/>
          </a:xfrm>
          <a:prstGeom prst="rect">
            <a:avLst/>
          </a:prstGeom>
          <a:noFill/>
        </p:spPr>
        <p:txBody>
          <a:bodyPr wrap="square" rtlCol="0">
            <a:spAutoFit/>
          </a:bodyPr>
          <a:lstStyle/>
          <a:p>
            <a:pPr lvl="0">
              <a:spcBef>
                <a:spcPct val="0"/>
              </a:spcBef>
              <a:buFont typeface="Arial" pitchFamily="34" charset="0"/>
              <a:buChar char="•"/>
              <a:defRPr/>
            </a:pPr>
            <a:r>
              <a:rPr lang="tr-TR" sz="2800" dirty="0" smtClean="0">
                <a:latin typeface="Calibri" pitchFamily="34" charset="0"/>
              </a:rPr>
              <a:t> X işaretinin (birinci oyuncunun) oyuna başladığı üç oyun oynatarak sonuçları not ediniz.</a:t>
            </a:r>
          </a:p>
          <a:p>
            <a:pPr lvl="0">
              <a:spcBef>
                <a:spcPct val="0"/>
              </a:spcBef>
              <a:defRPr/>
            </a:pPr>
            <a:endParaRPr lang="tr-TR" sz="2400" dirty="0" smtClean="0">
              <a:latin typeface="Calibri" pitchFamily="34" charset="0"/>
            </a:endParaRPr>
          </a:p>
          <a:p>
            <a:pPr>
              <a:spcBef>
                <a:spcPct val="0"/>
              </a:spcBef>
              <a:buFont typeface="Arial" pitchFamily="34" charset="0"/>
              <a:buChar char="•"/>
              <a:defRPr/>
            </a:pPr>
            <a:r>
              <a:rPr lang="tr-TR" sz="2800" dirty="0" smtClean="0">
                <a:latin typeface="Calibri" pitchFamily="34" charset="0"/>
              </a:rPr>
              <a:t> O işaretinin (ikinci oyuncunun) oyuna başladığı üç oyun oynatarak sonuçları not ediniz.</a:t>
            </a:r>
          </a:p>
          <a:p>
            <a:pPr lvl="0">
              <a:spcBef>
                <a:spcPct val="0"/>
              </a:spcBef>
              <a:buFont typeface="Arial" pitchFamily="34" charset="0"/>
              <a:buChar char="•"/>
              <a:defRPr/>
            </a:pPr>
            <a:endParaRPr lang="tr-TR" sz="2400" dirty="0" smtClean="0">
              <a:latin typeface="Calibri" pitchFamily="34" charset="0"/>
            </a:endParaRPr>
          </a:p>
          <a:p>
            <a:pPr lvl="0">
              <a:spcBef>
                <a:spcPct val="0"/>
              </a:spcBef>
              <a:buFont typeface="Arial" pitchFamily="34" charset="0"/>
              <a:buChar char="•"/>
              <a:defRPr/>
            </a:pPr>
            <a:r>
              <a:rPr lang="tr-TR" sz="2800" dirty="0" smtClean="0">
                <a:latin typeface="Calibri" pitchFamily="34" charset="0"/>
              </a:rPr>
              <a:t> Sonuçları karşılaştırıp  öğrencilerle tartışınız.</a:t>
            </a:r>
          </a:p>
          <a:p>
            <a:pPr lvl="0">
              <a:spcBef>
                <a:spcPct val="0"/>
              </a:spcBef>
              <a:buFont typeface="Arial" pitchFamily="34" charset="0"/>
              <a:buChar char="•"/>
              <a:defRPr/>
            </a:pPr>
            <a:endParaRPr lang="tr-TR" sz="2400" dirty="0" smtClean="0">
              <a:latin typeface="Calibri" pitchFamily="34" charset="0"/>
            </a:endParaRPr>
          </a:p>
          <a:p>
            <a:pPr lvl="0">
              <a:spcBef>
                <a:spcPct val="0"/>
              </a:spcBef>
              <a:buFont typeface="Arial" pitchFamily="34" charset="0"/>
              <a:buChar char="•"/>
              <a:defRPr/>
            </a:pPr>
            <a:r>
              <a:rPr lang="tr-TR" sz="2800" dirty="0" smtClean="0">
                <a:latin typeface="Calibri" pitchFamily="34" charset="0"/>
              </a:rPr>
              <a:t> İlk başlayanın kazandığını veya ikinci başlayanın kazandığını düşünen iki öğrenci ile tahtada oyunu oynayınız.</a:t>
            </a:r>
          </a:p>
          <a:p>
            <a:pPr lvl="0">
              <a:spcBef>
                <a:spcPct val="0"/>
              </a:spcBef>
              <a:buFont typeface="Arial" pitchFamily="34" charset="0"/>
              <a:buChar char="•"/>
              <a:defRPr/>
            </a:pPr>
            <a:endParaRPr lang="tr-TR" sz="2400" dirty="0" smtClean="0">
              <a:latin typeface="Calibri" pitchFamily="34" charset="0"/>
            </a:endParaRPr>
          </a:p>
          <a:p>
            <a:pPr lvl="0">
              <a:spcBef>
                <a:spcPct val="0"/>
              </a:spcBef>
              <a:buFont typeface="Arial" pitchFamily="34" charset="0"/>
              <a:buChar char="•"/>
              <a:defRPr/>
            </a:pPr>
            <a:r>
              <a:rPr lang="tr-TR" sz="2800" dirty="0" smtClean="0">
                <a:latin typeface="Calibri" pitchFamily="34" charset="0"/>
              </a:rPr>
              <a:t> Oyunun farklı varyantlarını oluşturabilirsiniz.</a:t>
            </a:r>
          </a:p>
          <a:p>
            <a:pPr lvl="0">
              <a:spcBef>
                <a:spcPct val="0"/>
              </a:spcBef>
              <a:defRPr/>
            </a:pPr>
            <a:r>
              <a:rPr lang="tr-TR" sz="2800" dirty="0" smtClean="0">
                <a:latin typeface="Calibri" pitchFamily="34" charset="0"/>
              </a:rPr>
              <a:t>(tik-tak-to.xlsx dosyasındaki ikinci ve üçüncü sayfa gibi)</a:t>
            </a:r>
            <a:endParaRPr lang="tr-TR"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78098"/>
          </a:xfrm>
        </p:spPr>
        <p:txBody>
          <a:bodyPr/>
          <a:lstStyle/>
          <a:p>
            <a:r>
              <a:rPr lang="tr-TR" dirty="0" smtClean="0"/>
              <a:t>ETKİNLİK 2: KİBRİT ÇÖPLERİ</a:t>
            </a:r>
            <a:endParaRPr lang="tr-TR" dirty="0"/>
          </a:p>
        </p:txBody>
      </p:sp>
      <p:sp>
        <p:nvSpPr>
          <p:cNvPr id="4" name="TextBox 3"/>
          <p:cNvSpPr txBox="1"/>
          <p:nvPr/>
        </p:nvSpPr>
        <p:spPr>
          <a:xfrm>
            <a:off x="251520" y="1124744"/>
            <a:ext cx="8640960" cy="5447645"/>
          </a:xfrm>
          <a:prstGeom prst="rect">
            <a:avLst/>
          </a:prstGeom>
          <a:noFill/>
        </p:spPr>
        <p:txBody>
          <a:bodyPr wrap="square" rtlCol="0">
            <a:spAutoFit/>
          </a:bodyPr>
          <a:lstStyle/>
          <a:p>
            <a:pPr>
              <a:buFont typeface="Arial" pitchFamily="34" charset="0"/>
              <a:buChar char="•"/>
            </a:pPr>
            <a:r>
              <a:rPr lang="tr-TR" sz="2800" dirty="0" smtClean="0"/>
              <a:t> İki kişi ile oynanır.</a:t>
            </a:r>
          </a:p>
          <a:p>
            <a:pPr>
              <a:buFont typeface="Arial" pitchFamily="34" charset="0"/>
              <a:buChar char="•"/>
            </a:pPr>
            <a:endParaRPr lang="tr-TR" sz="2400" dirty="0" smtClean="0"/>
          </a:p>
          <a:p>
            <a:pPr>
              <a:buFont typeface="Arial" pitchFamily="34" charset="0"/>
              <a:buChar char="•"/>
            </a:pPr>
            <a:r>
              <a:rPr lang="tr-TR" sz="2800" dirty="0" smtClean="0"/>
              <a:t> Başlamadan önce ortaya belli sayıda (mesela 10) kibrit çöpü konur.</a:t>
            </a:r>
          </a:p>
          <a:p>
            <a:endParaRPr lang="tr-TR" sz="2400" dirty="0" smtClean="0"/>
          </a:p>
          <a:p>
            <a:pPr>
              <a:buFont typeface="Arial" pitchFamily="34" charset="0"/>
              <a:buChar char="•"/>
            </a:pPr>
            <a:r>
              <a:rPr lang="tr-TR" sz="2800" dirty="0" smtClean="0"/>
              <a:t> Sırası gelen oyuncu ortadan 1 veya 2 kibrit çöpü alır.</a:t>
            </a:r>
          </a:p>
          <a:p>
            <a:endParaRPr lang="tr-TR" sz="2400" dirty="0" smtClean="0"/>
          </a:p>
          <a:p>
            <a:pPr>
              <a:buFont typeface="Arial" pitchFamily="34" charset="0"/>
              <a:buChar char="•"/>
            </a:pPr>
            <a:r>
              <a:rPr lang="tr-TR" sz="2800" dirty="0" smtClean="0"/>
              <a:t> Ortadaki son kibrit çöpünü alan oyunu kazanır. (Kibrit çöpü alamayan oyuncu oyunu kaybeder.)</a:t>
            </a:r>
          </a:p>
          <a:p>
            <a:endParaRPr lang="tr-TR" sz="2400" dirty="0" smtClean="0"/>
          </a:p>
          <a:p>
            <a:pPr>
              <a:buFont typeface="Arial" pitchFamily="34" charset="0"/>
              <a:buChar char="•"/>
            </a:pPr>
            <a:r>
              <a:rPr lang="tr-TR" sz="2800" dirty="0" smtClean="0"/>
              <a:t> 10 yerine 15 veya farklı sayıda kibrit çöpü ile başlayıp, en fazla 2 yerine en fazla 3 (ya da başka bir sayıda) kibrit çöpü çekerek oyunu yeniden oynatınız.</a:t>
            </a:r>
            <a:endParaRPr lang="tr-TR"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690</TotalTime>
  <Words>1334</Words>
  <Application>Microsoft Office PowerPoint</Application>
  <PresentationFormat>On-screen Show (4:3)</PresentationFormat>
  <Paragraphs>170</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Ofis Teması</vt:lpstr>
      <vt:lpstr>Strateji Oyunları</vt:lpstr>
      <vt:lpstr>Slide 2</vt:lpstr>
      <vt:lpstr>Strateji Oyunları</vt:lpstr>
      <vt:lpstr>Strateji Oyunları</vt:lpstr>
      <vt:lpstr>Strateji Oyunları</vt:lpstr>
      <vt:lpstr>ETKİNLİK 1: TIK – TAK – TO </vt:lpstr>
      <vt:lpstr>ETKİNLİK 1: TIK – TAK – TO </vt:lpstr>
      <vt:lpstr>ETKİNLİK 1: TIK – TAK – TO </vt:lpstr>
      <vt:lpstr>ETKİNLİK 2: KİBRİT ÇÖPLERİ</vt:lpstr>
      <vt:lpstr>ETKİNLİK 3: NİM</vt:lpstr>
      <vt:lpstr>ETKİNLİK 3: NİM</vt:lpstr>
      <vt:lpstr>ETKİNLİK 4: ALAN KAPLAMA</vt:lpstr>
      <vt:lpstr>ETKİNLİK 5: SAYI TAHMİNİ</vt:lpstr>
      <vt:lpstr>ETKİNLİK 5: SAYI TAHMİNİ</vt:lpstr>
      <vt:lpstr>ETKİNLİK 5: SAYI TAHMİNİ</vt:lpstr>
      <vt:lpstr>ETKİNLİK 6: MANGALA</vt:lpstr>
      <vt:lpstr>ETKİNLİK 6: MANGALA</vt:lpstr>
      <vt:lpstr>ETKİNLİK 6: MANGALA</vt:lpstr>
      <vt:lpstr>ETKİNLİK 6: MANGALA</vt:lpstr>
      <vt:lpstr>ETKİNLİK 6: MANGALA</vt:lpstr>
      <vt:lpstr>ETKİNLİK 6: MANGALA</vt:lpstr>
      <vt:lpstr>ETKİNLİK 6: MANGALA</vt:lpstr>
      <vt:lpstr>ETKİNLİK 6: MANGALA</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Geometrik-Mekanik Oyunlar</dc:title>
  <dc:creator>ZSAYGI</dc:creator>
  <cp:lastModifiedBy>user</cp:lastModifiedBy>
  <cp:revision>78</cp:revision>
  <dcterms:created xsi:type="dcterms:W3CDTF">2014-06-21T10:59:11Z</dcterms:created>
  <dcterms:modified xsi:type="dcterms:W3CDTF">2014-07-12T22:17:18Z</dcterms:modified>
</cp:coreProperties>
</file>