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7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50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51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4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06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3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6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21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8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280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1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50A4-EA08-4DEF-A4FA-1E0163C9EF57}" type="datetimeFigureOut">
              <a:rPr lang="tr-TR" smtClean="0"/>
              <a:t>30.06.2014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4905D-11AF-4AC4-88DB-2121351E0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4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koli.com/en/" TargetMode="External"/><Relationship Id="rId13" Type="http://schemas.openxmlformats.org/officeDocument/2006/relationships/hyperlink" Target="http://www.gmpuzzles.com/blog/" TargetMode="External"/><Relationship Id="rId3" Type="http://schemas.microsoft.com/office/2007/relationships/hdphoto" Target="../media/hdphoto1.wdp"/><Relationship Id="rId7" Type="http://schemas.openxmlformats.org/officeDocument/2006/relationships/hyperlink" Target="http://www.biltek.tubitak.gov.tr/" TargetMode="External"/><Relationship Id="rId12" Type="http://schemas.openxmlformats.org/officeDocument/2006/relationships/hyperlink" Target="http://www.ukpuzzles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tematikdunyasi.info/" TargetMode="External"/><Relationship Id="rId11" Type="http://schemas.openxmlformats.org/officeDocument/2006/relationships/hyperlink" Target="http://www.worldpuzzle.org/" TargetMode="External"/><Relationship Id="rId5" Type="http://schemas.openxmlformats.org/officeDocument/2006/relationships/hyperlink" Target="http://tzv.org.tr/" TargetMode="External"/><Relationship Id="rId10" Type="http://schemas.openxmlformats.org/officeDocument/2006/relationships/hyperlink" Target="http://www.gamesmagazine-online.com/" TargetMode="External"/><Relationship Id="rId4" Type="http://schemas.openxmlformats.org/officeDocument/2006/relationships/hyperlink" Target="http://www.akiloyunlari.com/" TargetMode="External"/><Relationship Id="rId9" Type="http://schemas.openxmlformats.org/officeDocument/2006/relationships/hyperlink" Target="http://www.conceptispuzzles.com/" TargetMode="External"/><Relationship Id="rId14" Type="http://schemas.openxmlformats.org/officeDocument/2006/relationships/hyperlink" Target="http://valezius.blogspot.com.t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Zeka Oyunları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M. E. B. Hizmet içi eğitim, </a:t>
            </a:r>
          </a:p>
          <a:p>
            <a:r>
              <a:rPr lang="tr-TR" b="1" dirty="0" smtClean="0"/>
              <a:t>Tokat, 23.07.2014 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346832" cy="13308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8729"/>
            <a:ext cx="2232248" cy="139077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87470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0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/>
          <a:lstStyle/>
          <a:p>
            <a:r>
              <a:rPr lang="tr-TR" b="1" dirty="0" smtClean="0"/>
              <a:t>Sözel Oyunlar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Anagramlar, şifre oyunları, sözcük </a:t>
            </a:r>
            <a:r>
              <a:rPr lang="tr-TR" b="1" dirty="0" smtClean="0">
                <a:solidFill>
                  <a:schemeClr val="tx1"/>
                </a:solidFill>
              </a:rPr>
              <a:t>avı, </a:t>
            </a:r>
            <a:r>
              <a:rPr lang="tr-TR" b="1" dirty="0" smtClean="0">
                <a:solidFill>
                  <a:schemeClr val="tx1"/>
                </a:solidFill>
              </a:rPr>
              <a:t>sözcük yerleştirme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Kelime haznesi önemli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Oyunlarda biraz </a:t>
            </a:r>
            <a:r>
              <a:rPr lang="tr-TR" b="1" dirty="0">
                <a:solidFill>
                  <a:schemeClr val="tx1"/>
                </a:solidFill>
              </a:rPr>
              <a:t>g</a:t>
            </a:r>
            <a:r>
              <a:rPr lang="tr-TR" b="1" dirty="0" smtClean="0">
                <a:solidFill>
                  <a:schemeClr val="tx1"/>
                </a:solidFill>
              </a:rPr>
              <a:t>enel kültür de olabilir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Tek kişilik, takım oyunu, takım yarışması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 </a:t>
            </a:r>
            <a:r>
              <a:rPr lang="tr-TR" b="1" dirty="0">
                <a:solidFill>
                  <a:schemeClr val="tx1"/>
                </a:solidFill>
              </a:rPr>
              <a:t>o</a:t>
            </a:r>
            <a:r>
              <a:rPr lang="tr-TR" b="1" dirty="0" smtClean="0">
                <a:solidFill>
                  <a:schemeClr val="tx1"/>
                </a:solidFill>
              </a:rPr>
              <a:t>labilir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Soruların tek çözümü olmayabilir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r-TR" b="1" dirty="0" smtClean="0"/>
              <a:t>Geometrik-Mekanik Oyunlar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393799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</a:t>
            </a:r>
            <a:r>
              <a:rPr lang="tr-TR" b="1" dirty="0" err="1" smtClean="0">
                <a:solidFill>
                  <a:schemeClr val="tx1"/>
                </a:solidFill>
              </a:rPr>
              <a:t>Tangram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polyomino</a:t>
            </a:r>
            <a:r>
              <a:rPr lang="tr-TR" b="1" dirty="0" smtClean="0">
                <a:solidFill>
                  <a:schemeClr val="tx1"/>
                </a:solidFill>
              </a:rPr>
              <a:t>, labirentler, düğümler, soma küpleri, yap-bozlar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Uzamsal beceriler kullanılıyor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El-göz koordinasyonu, motor beceriler gerekebilir.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Tek kişilik, takım oyunu, takım yarışması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 olabilir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Sorular genellikle tek çözümlüdür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Çoğunlukla materyale ihtiyaç duyulur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/>
          <a:lstStyle/>
          <a:p>
            <a:r>
              <a:rPr lang="tr-TR" b="1" dirty="0" smtClean="0"/>
              <a:t>Hafıza Oyunları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Eşleştirme, resim hatırlama, yakın plan fotoğraf tanıma, yön bulma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Kısa dönem hafızayı zorlama yöntemlerle kullanma ile karıştırılmamalı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Oyunlar tek kişilik, takım oyunu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 olabilir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Genellikle materyale ihtiyaç duyulur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tr-TR" b="1" dirty="0" smtClean="0"/>
              <a:t>Strateji Oyunları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632848" cy="393799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Tik-tak-</a:t>
            </a:r>
            <a:r>
              <a:rPr lang="tr-TR" b="1" dirty="0" err="1" smtClean="0">
                <a:solidFill>
                  <a:schemeClr val="tx1"/>
                </a:solidFill>
              </a:rPr>
              <a:t>to</a:t>
            </a:r>
            <a:r>
              <a:rPr lang="tr-TR" b="1" dirty="0" smtClean="0">
                <a:solidFill>
                  <a:schemeClr val="tx1"/>
                </a:solidFill>
              </a:rPr>
              <a:t>, satranç, </a:t>
            </a:r>
            <a:r>
              <a:rPr lang="tr-TR" b="1" dirty="0" err="1" smtClean="0">
                <a:solidFill>
                  <a:schemeClr val="tx1"/>
                </a:solidFill>
              </a:rPr>
              <a:t>go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reversi</a:t>
            </a:r>
            <a:r>
              <a:rPr lang="tr-TR" b="1" dirty="0" smtClean="0">
                <a:solidFill>
                  <a:schemeClr val="tx1"/>
                </a:solidFill>
              </a:rPr>
              <a:t>, sayı tahmin etme, amiral battı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İki veya daha fazla oyuncu karşılıklı oynar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Gizli bilgi / açık bilgi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Sıfır toplamlı / sıfır toplamlı değil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Olasılığa dayalı / olasılığa dayanmayan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Analizi kolay / analizi zor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Kalıplar ve deneyim önem kazanabilir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/>
          <a:lstStyle/>
          <a:p>
            <a:r>
              <a:rPr lang="tr-TR" b="1" dirty="0" smtClean="0"/>
              <a:t>Zeka Soruları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Karşıya geçme soruları, sıvı ölçme soruları, mantık bilmeceleri, dizinin bir sonraki elemanı soruları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Bir veya birden çok kilit fikre dayanır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İyi soru = Herkesi ikna eden tek bir çözüm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Soru yazarları için acemilik döneminde tehlikeli bir alan… 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tr-TR" b="1" dirty="0" smtClean="0"/>
              <a:t>Zorluk Dereceleri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393799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D1: Başlangıç, D2: Orta, D3: İleri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Her oyun türü için ayrı tanımlar var.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Genellikle,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D1: Kuralları anlama ve uygulama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D2: Temel stratejileri anlama, kullanma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D3: Kendi stratejilerini geliştirebilme, birden çok zorluğun üstesinden gelebilme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tr-TR" b="1" dirty="0" smtClean="0"/>
              <a:t>Aktivite Oluşturma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Oyunun tipini, kategorisini seçiniz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Sınıfın durumuna göre uygun bir zorluk derecesi belirleyiniz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Oyunun sınıfta en iyi nasıl aktarılacağını düşünerek bir tasarım yapınız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Uygulamadan sonra gerekli yazılı </a:t>
            </a:r>
            <a:r>
              <a:rPr lang="tr-TR" b="1" dirty="0" err="1" smtClean="0">
                <a:solidFill>
                  <a:schemeClr val="tx1"/>
                </a:solidFill>
              </a:rPr>
              <a:t>özdeğerlendirmeyi</a:t>
            </a:r>
            <a:r>
              <a:rPr lang="tr-TR" b="1" dirty="0" smtClean="0">
                <a:solidFill>
                  <a:schemeClr val="tx1"/>
                </a:solidFill>
              </a:rPr>
              <a:t> yapınız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tr-TR" b="1" dirty="0" smtClean="0"/>
              <a:t>Dünyada Zeka Oyunları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632848" cy="393799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Gazete ve haftalık dergiler aracılığıyla başlamış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19. yüzyıldan itibaren popülerleşiyor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Erken örnekler: Henry </a:t>
            </a:r>
            <a:r>
              <a:rPr lang="tr-TR" b="1" dirty="0" err="1" smtClean="0">
                <a:solidFill>
                  <a:schemeClr val="tx1"/>
                </a:solidFill>
              </a:rPr>
              <a:t>Dudeney</a:t>
            </a:r>
            <a:r>
              <a:rPr lang="tr-TR" b="1" dirty="0" smtClean="0">
                <a:solidFill>
                  <a:schemeClr val="tx1"/>
                </a:solidFill>
              </a:rPr>
              <a:t>, Sam </a:t>
            </a:r>
            <a:r>
              <a:rPr lang="tr-TR" b="1" dirty="0" err="1" smtClean="0">
                <a:solidFill>
                  <a:schemeClr val="tx1"/>
                </a:solidFill>
              </a:rPr>
              <a:t>Loyd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Lewis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Carroll</a:t>
            </a:r>
            <a:r>
              <a:rPr lang="tr-TR" b="1" dirty="0" smtClean="0">
                <a:solidFill>
                  <a:schemeClr val="tx1"/>
                </a:solidFill>
              </a:rPr>
              <a:t> (19. yy. sonlarından itibaren)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Modern örnekler: Martin </a:t>
            </a:r>
            <a:r>
              <a:rPr lang="tr-TR" b="1" dirty="0" err="1" smtClean="0">
                <a:solidFill>
                  <a:schemeClr val="tx1"/>
                </a:solidFill>
              </a:rPr>
              <a:t>Gardner</a:t>
            </a:r>
            <a:r>
              <a:rPr lang="tr-TR" b="1" dirty="0" smtClean="0">
                <a:solidFill>
                  <a:schemeClr val="tx1"/>
                </a:solidFill>
              </a:rPr>
              <a:t>, Solomon </a:t>
            </a:r>
            <a:r>
              <a:rPr lang="tr-TR" b="1" dirty="0" err="1" smtClean="0">
                <a:solidFill>
                  <a:schemeClr val="tx1"/>
                </a:solidFill>
              </a:rPr>
              <a:t>Golomb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Raymond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Smullyan</a:t>
            </a:r>
            <a:r>
              <a:rPr lang="tr-TR" b="1" dirty="0" smtClean="0">
                <a:solidFill>
                  <a:schemeClr val="tx1"/>
                </a:solidFill>
              </a:rPr>
              <a:t> (20. yy. ikinci yarısı)  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/>
          <a:lstStyle/>
          <a:p>
            <a:r>
              <a:rPr lang="tr-TR" b="1" dirty="0" smtClean="0"/>
              <a:t>Dünyada Zeka Oyunları (1980’ler)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632848" cy="393799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Bulmaca dergileri: </a:t>
            </a:r>
            <a:r>
              <a:rPr lang="tr-TR" b="1" dirty="0" err="1" smtClean="0">
                <a:solidFill>
                  <a:schemeClr val="tx1"/>
                </a:solidFill>
              </a:rPr>
              <a:t>Nikoli</a:t>
            </a:r>
            <a:r>
              <a:rPr lang="tr-TR" b="1" dirty="0" smtClean="0">
                <a:solidFill>
                  <a:schemeClr val="tx1"/>
                </a:solidFill>
              </a:rPr>
              <a:t> (Japonya), Games (A.B.D.), 1980’lerden itibaren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Popüler mekanik bulmacalar: </a:t>
            </a:r>
            <a:r>
              <a:rPr lang="tr-TR" b="1" dirty="0" err="1" smtClean="0">
                <a:solidFill>
                  <a:schemeClr val="tx1"/>
                </a:solidFill>
              </a:rPr>
              <a:t>Rubik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kübü</a:t>
            </a:r>
            <a:r>
              <a:rPr lang="tr-TR" b="1" dirty="0" smtClean="0">
                <a:solidFill>
                  <a:schemeClr val="tx1"/>
                </a:solidFill>
              </a:rPr>
              <a:t> (1974)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Çok sayıda günlük gazetede bulmaca köşeleri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Bilgisayar oyunları: </a:t>
            </a:r>
            <a:r>
              <a:rPr lang="tr-TR" b="1" dirty="0" err="1" smtClean="0">
                <a:solidFill>
                  <a:schemeClr val="tx1"/>
                </a:solidFill>
              </a:rPr>
              <a:t>Tetris</a:t>
            </a:r>
            <a:r>
              <a:rPr lang="tr-TR" b="1" dirty="0" smtClean="0">
                <a:solidFill>
                  <a:schemeClr val="tx1"/>
                </a:solidFill>
              </a:rPr>
              <a:t> (1984), Mayın Tarlası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tr-TR" b="1" dirty="0" smtClean="0"/>
              <a:t>Dünyada Zeka Oyunları (1990 sonrası)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24847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Yarışmalar dönemi başlıyor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Dünya bulmaca şampiyonası (World Puzzle Championship) 1992 –  («Beyin takımı»)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Dünya </a:t>
            </a:r>
            <a:r>
              <a:rPr lang="tr-TR" b="1" dirty="0" err="1" smtClean="0">
                <a:solidFill>
                  <a:schemeClr val="tx1"/>
                </a:solidFill>
              </a:rPr>
              <a:t>Sudoku</a:t>
            </a:r>
            <a:r>
              <a:rPr lang="tr-TR" b="1" dirty="0" smtClean="0">
                <a:solidFill>
                  <a:schemeClr val="tx1"/>
                </a:solidFill>
              </a:rPr>
              <a:t> yarışması (World </a:t>
            </a:r>
            <a:r>
              <a:rPr lang="tr-TR" b="1" dirty="0" err="1" smtClean="0">
                <a:solidFill>
                  <a:schemeClr val="tx1"/>
                </a:solidFill>
              </a:rPr>
              <a:t>Sudoku</a:t>
            </a:r>
            <a:r>
              <a:rPr lang="tr-TR" b="1" dirty="0" smtClean="0">
                <a:solidFill>
                  <a:schemeClr val="tx1"/>
                </a:solidFill>
              </a:rPr>
              <a:t> Championship) 2006 –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24 saat yarışması, 2000 –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Federasyonlar, vb.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Bilgisayar oyunları ve mobil cihazlarla sayılarda ve oyun türlerinde büyük artış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Dergi ve kitaplarda çeşitlilik 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81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/>
          <a:lstStyle/>
          <a:p>
            <a:r>
              <a:rPr lang="tr-TR" b="1" dirty="0" smtClean="0"/>
              <a:t>Zeka Oyunları Dersi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5, 6, 7, 8. sınıflar için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Öğrenci </a:t>
            </a:r>
            <a:r>
              <a:rPr lang="tr-TR" b="1" dirty="0" smtClean="0">
                <a:solidFill>
                  <a:schemeClr val="tx1"/>
                </a:solidFill>
              </a:rPr>
              <a:t>dört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kez alabilir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Esnek tasarıma uygun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Katılım ve gelişme esaslı değerlendirme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248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tr-TR" b="1" dirty="0" smtClean="0"/>
              <a:t>Türkiye’de Zeka Oyunları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632848" cy="393799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Selçuk Alsan (Bilim ve Teknik dergisi)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Çeşitli dergi ve gazete köşeleri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Türkiye Beyin Takımı (Nevzat Erkmen)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ODTÜ yarışmaları 		Türkiye Zeka Vakfı yarışmaları (Emrehan Halıcı)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Dergiler (Akıl Oyunları, Oyun,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.) </a:t>
            </a:r>
          </a:p>
          <a:p>
            <a:pPr algn="l"/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4716016" y="3957893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727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tr-TR" b="1" dirty="0" smtClean="0"/>
              <a:t>Kaynaklar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2848" cy="3937992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Türkçe: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4"/>
              </a:rPr>
              <a:t>http://www.akiloyunlari.com/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5"/>
              </a:rPr>
              <a:t>http://tzv.org.tr/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Matematik Dünyası dergisi   </a:t>
            </a:r>
            <a:r>
              <a:rPr lang="tr-TR" b="1" dirty="0" smtClean="0">
                <a:solidFill>
                  <a:schemeClr val="tx1"/>
                </a:solidFill>
                <a:hlinkClick r:id="rId6"/>
              </a:rPr>
              <a:t>http://www.matematikdunyasi.info/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Bilim ve Teknik dergisi </a:t>
            </a:r>
            <a:r>
              <a:rPr lang="tr-TR" b="1" dirty="0" smtClean="0">
                <a:solidFill>
                  <a:schemeClr val="tx1"/>
                </a:solidFill>
                <a:hlinkClick r:id="rId7"/>
              </a:rPr>
              <a:t>http://www.biltek.tubitak.gov.tr/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Bu grupların çeşitli kitap ve dergileri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Yabancı dil: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8"/>
              </a:rPr>
              <a:t>http://www.nikoli.com/en/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9"/>
              </a:rPr>
              <a:t>http://www.conceptispuzzles.com/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tx1"/>
                </a:solidFill>
              </a:rPr>
              <a:t>Dudeney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Loyd</a:t>
            </a:r>
            <a:r>
              <a:rPr lang="tr-TR" b="1" dirty="0" smtClean="0">
                <a:solidFill>
                  <a:schemeClr val="tx1"/>
                </a:solidFill>
              </a:rPr>
              <a:t>, </a:t>
            </a:r>
            <a:r>
              <a:rPr lang="tr-TR" b="1" dirty="0" err="1" smtClean="0">
                <a:solidFill>
                  <a:schemeClr val="tx1"/>
                </a:solidFill>
              </a:rPr>
              <a:t>Smullyan</a:t>
            </a:r>
            <a:r>
              <a:rPr lang="tr-TR" b="1" dirty="0" smtClean="0">
                <a:solidFill>
                  <a:schemeClr val="tx1"/>
                </a:solidFill>
              </a:rPr>
              <a:t> ve </a:t>
            </a:r>
            <a:r>
              <a:rPr lang="tr-TR" b="1" dirty="0" err="1" smtClean="0">
                <a:solidFill>
                  <a:schemeClr val="tx1"/>
                </a:solidFill>
              </a:rPr>
              <a:t>Gardner</a:t>
            </a:r>
            <a:r>
              <a:rPr lang="tr-TR" b="1" dirty="0" smtClean="0">
                <a:solidFill>
                  <a:schemeClr val="tx1"/>
                </a:solidFill>
              </a:rPr>
              <a:t> kitapları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10"/>
              </a:rPr>
              <a:t>http://www.gamesmagazine-online.com/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11"/>
              </a:rPr>
              <a:t>http://www.worldpuzzle.org/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12"/>
              </a:rPr>
              <a:t>http://www.ukpuzzles.org/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13"/>
              </a:rPr>
              <a:t>http://www.gmpuzzles.com/blog/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hlinkClick r:id="rId14"/>
              </a:rPr>
              <a:t>http://valezius.blogspot.com.tr/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238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83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2400" cy="1470025"/>
          </a:xfrm>
        </p:spPr>
        <p:txBody>
          <a:bodyPr/>
          <a:lstStyle/>
          <a:p>
            <a:r>
              <a:rPr lang="tr-TR" b="1" dirty="0" smtClean="0"/>
              <a:t>Dersin Amaçları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Problem çözme becerisi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Sistematik düşünme alıştırması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Zeka oyunları kültürü edinme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Düşünceleri etkili ifade edebilme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Takım çalışması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Centilmence rekabet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r>
              <a:rPr lang="tr-TR" b="1" dirty="0" smtClean="0"/>
              <a:t>Ders Ne DEĞİLDİR?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632848" cy="48691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Bir zeka/başarı/yetenek ölçme aracı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Kısa dönem hafıza tekniği çalışması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Bilimsel bir aktivitenin yedeği/önkoşulu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Tüm oyunların incelendiği/ sınıflandırıldığı bir 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tx1"/>
                </a:solidFill>
              </a:rPr>
              <a:t>Uzmanlaşılması</a:t>
            </a:r>
            <a:r>
              <a:rPr lang="tr-TR" b="1" dirty="0" smtClean="0">
                <a:solidFill>
                  <a:schemeClr val="tx1"/>
                </a:solidFill>
              </a:rPr>
              <a:t> gereken bir strateji oyununun dersi (satranç, </a:t>
            </a:r>
            <a:r>
              <a:rPr lang="tr-TR" b="1" dirty="0" err="1" smtClean="0">
                <a:solidFill>
                  <a:schemeClr val="tx1"/>
                </a:solidFill>
              </a:rPr>
              <a:t>go</a:t>
            </a:r>
            <a:r>
              <a:rPr lang="tr-TR" b="1" dirty="0" smtClean="0">
                <a:solidFill>
                  <a:schemeClr val="tx1"/>
                </a:solidFill>
              </a:rPr>
              <a:t> vb.)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Başarıya açılan kapının gizli anahtarı…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/>
          <a:lstStyle/>
          <a:p>
            <a:r>
              <a:rPr lang="tr-TR" b="1" dirty="0" smtClean="0"/>
              <a:t>Dersin Öğretiminde Başarı İçin…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468052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Zeka oyunları ile ilgileniyor olmanız,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Okulunuzun koşullarına göre uygun dersler planlamanız,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Her aktiviteyi örneklerden faydalanarak bizzat tasarlamanız,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Öğrencilerin motivasyonunu bozacak tuzaklardan kaçınmanız gerekecektir.</a:t>
            </a:r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tr-TR" b="1" dirty="0" smtClean="0"/>
              <a:t>Tuzaklar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393799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Öğrencilerin «etiketlenmesi» (zeki, başarısız, birinci seviyede, ikinci seviyede gibi)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Dersi kendi haline bırakma («Siz kendiniz satranç oynayın…»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Amaç dışı kullanım (test çözme </a:t>
            </a:r>
            <a:r>
              <a:rPr lang="tr-TR" b="1" dirty="0" err="1" smtClean="0">
                <a:solidFill>
                  <a:schemeClr val="tx1"/>
                </a:solidFill>
              </a:rPr>
              <a:t>v.b</a:t>
            </a:r>
            <a:r>
              <a:rPr lang="tr-TR" b="1" dirty="0" smtClean="0">
                <a:solidFill>
                  <a:schemeClr val="tx1"/>
                </a:solidFill>
              </a:rPr>
              <a:t>.)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Aşırı didaktik tutum (soruların ardından cevapları hemen verme, hiç yarışma yapmama gibi)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/>
          <a:lstStyle/>
          <a:p>
            <a:r>
              <a:rPr lang="tr-TR" b="1" dirty="0" smtClean="0"/>
              <a:t>Dersin Genel Yapısı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632848" cy="393799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Oyunlar 6 farklı kategoride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Her kategori için 3 zorluk derecesi (D1, D2, D3) tanımlı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Bu bilgiler müfredatta mevcut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Sınıfın deneyimine ve koşullarına göre farklı kategorilerde farklı zorluk derecelerinde oyunlar seçerek ders planlanabilir.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tr-TR" b="1" dirty="0" smtClean="0"/>
              <a:t>Kategoriler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9379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Akıl yürütme ve işlem oyunları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Sözel oyunlar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Geometrik-mekanik oyunlar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Hafıza oyunları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Strateji oyunları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Zeka soruları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470025"/>
          </a:xfrm>
        </p:spPr>
        <p:txBody>
          <a:bodyPr/>
          <a:lstStyle/>
          <a:p>
            <a:r>
              <a:rPr lang="tr-TR" b="1" dirty="0" smtClean="0"/>
              <a:t>Akıl Yürütme ve İşlem Oyunları 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632848" cy="3937992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Örnekler: </a:t>
            </a:r>
            <a:r>
              <a:rPr lang="tr-TR" b="1" dirty="0" err="1" smtClean="0">
                <a:solidFill>
                  <a:schemeClr val="tx1"/>
                </a:solidFill>
              </a:rPr>
              <a:t>Sudoku</a:t>
            </a:r>
            <a:r>
              <a:rPr lang="tr-TR" b="1" dirty="0" smtClean="0">
                <a:solidFill>
                  <a:schemeClr val="tx1"/>
                </a:solidFill>
              </a:rPr>
              <a:t>, apartmanlar, çit, mantık karesi, işlem karesi, </a:t>
            </a:r>
            <a:r>
              <a:rPr lang="tr-TR" b="1" dirty="0" err="1" smtClean="0">
                <a:solidFill>
                  <a:schemeClr val="tx1"/>
                </a:solidFill>
              </a:rPr>
              <a:t>kakuro</a:t>
            </a:r>
            <a:r>
              <a:rPr lang="tr-TR" b="1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Mantıksal çıkarımlarla adım adım ilerlenir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Çoğunlukla tek kişilik, bulmaca tarzı oyunlar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Tek çözümlü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</a:rPr>
              <a:t>İpuçlarının hangi sırayla değerlendirileceği kritik önemde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7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826</Words>
  <Application>Microsoft Office PowerPoint</Application>
  <PresentationFormat>Ekran Gösterisi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Zeka Oyunları </vt:lpstr>
      <vt:lpstr>Zeka Oyunları Dersi  </vt:lpstr>
      <vt:lpstr>Dersin Amaçları  </vt:lpstr>
      <vt:lpstr>Ders Ne DEĞİLDİR?  </vt:lpstr>
      <vt:lpstr>Dersin Öğretiminde Başarı İçin…  </vt:lpstr>
      <vt:lpstr>Tuzaklar </vt:lpstr>
      <vt:lpstr>Dersin Genel Yapısı  </vt:lpstr>
      <vt:lpstr>Kategoriler </vt:lpstr>
      <vt:lpstr>Akıl Yürütme ve İşlem Oyunları  </vt:lpstr>
      <vt:lpstr>Sözel Oyunlar </vt:lpstr>
      <vt:lpstr>Geometrik-Mekanik Oyunlar </vt:lpstr>
      <vt:lpstr>Hafıza Oyunları </vt:lpstr>
      <vt:lpstr>Strateji Oyunları </vt:lpstr>
      <vt:lpstr>Zeka Soruları </vt:lpstr>
      <vt:lpstr>Zorluk Dereceleri  </vt:lpstr>
      <vt:lpstr>Aktivite Oluşturma </vt:lpstr>
      <vt:lpstr>Dünyada Zeka Oyunları </vt:lpstr>
      <vt:lpstr>Dünyada Zeka Oyunları (1980’ler) </vt:lpstr>
      <vt:lpstr>Dünyada Zeka Oyunları (1990 sonrası)  </vt:lpstr>
      <vt:lpstr>Türkiye’de Zeka Oyunları </vt:lpstr>
      <vt:lpstr>Kaynaklar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Zeka Oyunları Dersi  </dc:title>
  <dc:creator>Ozgur</dc:creator>
  <cp:lastModifiedBy>Ozgur</cp:lastModifiedBy>
  <cp:revision>30</cp:revision>
  <dcterms:created xsi:type="dcterms:W3CDTF">2014-06-18T07:32:53Z</dcterms:created>
  <dcterms:modified xsi:type="dcterms:W3CDTF">2014-06-30T12:40:37Z</dcterms:modified>
</cp:coreProperties>
</file>