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1" r:id="rId7"/>
    <p:sldId id="262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63" r:id="rId17"/>
    <p:sldId id="274" r:id="rId18"/>
    <p:sldId id="276" r:id="rId19"/>
    <p:sldId id="277" r:id="rId20"/>
    <p:sldId id="275" r:id="rId21"/>
    <p:sldId id="280" r:id="rId22"/>
    <p:sldId id="279" r:id="rId23"/>
    <p:sldId id="281" r:id="rId2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083B6-5BCE-4F2D-9B55-3344E9C1CD34}" type="datetimeFigureOut">
              <a:rPr lang="tr-TR" smtClean="0"/>
              <a:pPr/>
              <a:t>07.07.2014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D7DE0-D821-459C-9529-9A19F5104C0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083B6-5BCE-4F2D-9B55-3344E9C1CD34}" type="datetimeFigureOut">
              <a:rPr lang="tr-TR" smtClean="0"/>
              <a:pPr/>
              <a:t>07.07.2014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D7DE0-D821-459C-9529-9A19F5104C0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083B6-5BCE-4F2D-9B55-3344E9C1CD34}" type="datetimeFigureOut">
              <a:rPr lang="tr-TR" smtClean="0"/>
              <a:pPr/>
              <a:t>07.07.2014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D7DE0-D821-459C-9529-9A19F5104C0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083B6-5BCE-4F2D-9B55-3344E9C1CD34}" type="datetimeFigureOut">
              <a:rPr lang="tr-TR" smtClean="0"/>
              <a:pPr/>
              <a:t>07.07.2014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D7DE0-D821-459C-9529-9A19F5104C0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083B6-5BCE-4F2D-9B55-3344E9C1CD34}" type="datetimeFigureOut">
              <a:rPr lang="tr-TR" smtClean="0"/>
              <a:pPr/>
              <a:t>07.07.2014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D7DE0-D821-459C-9529-9A19F5104C0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083B6-5BCE-4F2D-9B55-3344E9C1CD34}" type="datetimeFigureOut">
              <a:rPr lang="tr-TR" smtClean="0"/>
              <a:pPr/>
              <a:t>07.07.2014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D7DE0-D821-459C-9529-9A19F5104C0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083B6-5BCE-4F2D-9B55-3344E9C1CD34}" type="datetimeFigureOut">
              <a:rPr lang="tr-TR" smtClean="0"/>
              <a:pPr/>
              <a:t>07.07.2014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D7DE0-D821-459C-9529-9A19F5104C0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083B6-5BCE-4F2D-9B55-3344E9C1CD34}" type="datetimeFigureOut">
              <a:rPr lang="tr-TR" smtClean="0"/>
              <a:pPr/>
              <a:t>07.07.2014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D7DE0-D821-459C-9529-9A19F5104C0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083B6-5BCE-4F2D-9B55-3344E9C1CD34}" type="datetimeFigureOut">
              <a:rPr lang="tr-TR" smtClean="0"/>
              <a:pPr/>
              <a:t>07.07.2014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D7DE0-D821-459C-9529-9A19F5104C0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083B6-5BCE-4F2D-9B55-3344E9C1CD34}" type="datetimeFigureOut">
              <a:rPr lang="tr-TR" smtClean="0"/>
              <a:pPr/>
              <a:t>07.07.2014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D7DE0-D821-459C-9529-9A19F5104C0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083B6-5BCE-4F2D-9B55-3344E9C1CD34}" type="datetimeFigureOut">
              <a:rPr lang="tr-TR" smtClean="0"/>
              <a:pPr/>
              <a:t>07.07.2014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D7DE0-D821-459C-9529-9A19F5104C0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083B6-5BCE-4F2D-9B55-3344E9C1CD34}" type="datetimeFigureOut">
              <a:rPr lang="tr-TR" smtClean="0"/>
              <a:pPr/>
              <a:t>07.07.2014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D7DE0-D821-459C-9529-9A19F5104C0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m-bundgaard.dk/SOMA/SOMA1/SOMA1.HTM" TargetMode="External"/><Relationship Id="rId2" Type="http://schemas.openxmlformats.org/officeDocument/2006/relationships/hyperlink" Target="http://www.fam-bundgaard.dk/SOMA/SOMA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918648" cy="2738735"/>
          </a:xfrm>
        </p:spPr>
        <p:txBody>
          <a:bodyPr>
            <a:normAutofit/>
          </a:bodyPr>
          <a:lstStyle/>
          <a:p>
            <a:r>
              <a:rPr lang="tr-TR" sz="5600" b="1" dirty="0"/>
              <a:t>Geometrik-Mekanik</a:t>
            </a:r>
            <a:br>
              <a:rPr lang="tr-TR" sz="5600" b="1" dirty="0"/>
            </a:br>
            <a:r>
              <a:rPr lang="tr-TR" sz="5600" b="1" dirty="0"/>
              <a:t>Oyunlar</a:t>
            </a:r>
            <a:endParaRPr lang="tr-TR" sz="5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Genç Bayan ve Kedi</a:t>
            </a:r>
            <a:endParaRPr lang="tr-T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078024"/>
            <a:ext cx="7704856" cy="57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At ve binicisi – Mendilli Bayan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90" y="1412776"/>
            <a:ext cx="9063192" cy="5361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Kuğu – Ayakkabı – Leylek</a:t>
            </a:r>
            <a:endParaRPr lang="tr-T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 r="2381"/>
          <a:stretch>
            <a:fillRect/>
          </a:stretch>
        </p:blipFill>
        <p:spPr bwMode="auto">
          <a:xfrm>
            <a:off x="611560" y="1257489"/>
            <a:ext cx="2952328" cy="2603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1186199"/>
            <a:ext cx="3384376" cy="4595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" y="3933056"/>
            <a:ext cx="4519319" cy="2488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9144000" cy="5569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0"/>
            <a:ext cx="8172400" cy="6887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008" y="1052736"/>
            <a:ext cx="8964488" cy="4618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744" y="-6207"/>
            <a:ext cx="9156744" cy="6864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251521" y="0"/>
          <a:ext cx="8892480" cy="685800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2964160"/>
                <a:gridCol w="2580455"/>
                <a:gridCol w="3347865"/>
              </a:tblGrid>
              <a:tr h="571500">
                <a:tc rowSpan="1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3600" b="1" dirty="0" err="1" smtClean="0"/>
                        <a:t>Polyomino</a:t>
                      </a:r>
                      <a:endParaRPr lang="tr-TR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30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tr-TR" sz="3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30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monomino</a:t>
                      </a:r>
                      <a:endParaRPr lang="tr-TR" sz="3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571500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30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tr-TR" sz="3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30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domino</a:t>
                      </a:r>
                      <a:endParaRPr lang="tr-TR" sz="3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571500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30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tr-TR" sz="3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3000" b="1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tromino</a:t>
                      </a:r>
                      <a:endParaRPr lang="tr-TR" sz="3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571500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30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tr-TR" sz="3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3000" b="1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tetramino</a:t>
                      </a:r>
                      <a:endParaRPr lang="tr-TR" sz="3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571500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30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tr-TR" sz="3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3000" b="1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pentomino</a:t>
                      </a:r>
                      <a:endParaRPr lang="tr-TR" sz="3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571500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3000" b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tr-TR" sz="3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3000" b="1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hexomino</a:t>
                      </a:r>
                      <a:endParaRPr lang="tr-TR" sz="3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571500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3000" b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tr-TR" sz="3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3000" b="1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heptomino</a:t>
                      </a:r>
                      <a:endParaRPr lang="tr-TR" sz="3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571500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3000" b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tr-TR" sz="30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3000" b="1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octomino</a:t>
                      </a:r>
                      <a:endParaRPr lang="tr-TR" sz="3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571500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3000" b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tr-TR" sz="30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3000" b="1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nonomino</a:t>
                      </a:r>
                      <a:endParaRPr lang="tr-TR" sz="3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571500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3000" b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tr-TR" sz="30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3000" b="1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decomino</a:t>
                      </a:r>
                      <a:endParaRPr lang="tr-TR" sz="3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571500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3000" b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tr-TR" sz="3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30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undecomino</a:t>
                      </a:r>
                      <a:endParaRPr lang="tr-TR" sz="3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571500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3000" b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tr-TR" sz="30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lv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3000" b="1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dodecomino</a:t>
                      </a:r>
                      <a:endParaRPr lang="tr-TR" sz="3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domino -- </a:t>
            </a:r>
            <a:r>
              <a:rPr lang="tr-TR" dirty="0" err="1" smtClean="0"/>
              <a:t>tromino</a:t>
            </a:r>
            <a:endParaRPr lang="tr-TR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2985" y="2204864"/>
            <a:ext cx="4330841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2708920"/>
            <a:ext cx="1270730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3178696" cy="1498178"/>
          </a:xfrm>
        </p:spPr>
        <p:txBody>
          <a:bodyPr>
            <a:normAutofit/>
          </a:bodyPr>
          <a:lstStyle/>
          <a:p>
            <a:r>
              <a:rPr lang="tr-TR" dirty="0" err="1" smtClean="0"/>
              <a:t>tetromino</a:t>
            </a:r>
            <a:endParaRPr lang="tr-TR" dirty="0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"/>
            <a:ext cx="3234346" cy="676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467544" y="332656"/>
          <a:ext cx="8409268" cy="540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1646"/>
                <a:gridCol w="5907622"/>
              </a:tblGrid>
              <a:tr h="951255">
                <a:tc gridSpan="2">
                  <a:txBody>
                    <a:bodyPr/>
                    <a:lstStyle/>
                    <a:p>
                      <a:pPr algn="ctr"/>
                      <a:r>
                        <a:rPr lang="tr-TR" sz="3200" dirty="0" smtClean="0">
                          <a:solidFill>
                            <a:schemeClr val="tx1"/>
                          </a:solidFill>
                        </a:rPr>
                        <a:t>Düzeyler</a:t>
                      </a:r>
                      <a:endParaRPr lang="tr-TR" sz="32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51255">
                <a:tc>
                  <a:txBody>
                    <a:bodyPr/>
                    <a:lstStyle/>
                    <a:p>
                      <a:r>
                        <a:rPr lang="tr-TR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D1</a:t>
                      </a:r>
                    </a:p>
                    <a:p>
                      <a:r>
                        <a:rPr lang="tr-TR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(Başlangıç düzeyi)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r-TR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Az sayıda ve sistematik olmayan deneme yanılmalarla çözülebilen oyunlardır.</a:t>
                      </a:r>
                      <a:endParaRPr lang="tr-TR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749045">
                <a:tc>
                  <a:txBody>
                    <a:bodyPr/>
                    <a:lstStyle/>
                    <a:p>
                      <a:r>
                        <a:rPr lang="tr-TR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D2</a:t>
                      </a:r>
                    </a:p>
                    <a:p>
                      <a:r>
                        <a:rPr lang="tr-TR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(Orta düzey)</a:t>
                      </a:r>
                    </a:p>
                    <a:p>
                      <a:endParaRPr lang="tr-TR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r-TR" sz="2400" b="1" dirty="0" smtClean="0">
                          <a:solidFill>
                            <a:schemeClr val="tx1"/>
                          </a:solidFill>
                        </a:rPr>
                        <a:t> Az sayıda ve sistematik veya sezgisel deneme</a:t>
                      </a:r>
                      <a:r>
                        <a:rPr lang="tr-TR" sz="2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2400" b="1" dirty="0" smtClean="0">
                          <a:solidFill>
                            <a:schemeClr val="tx1"/>
                          </a:solidFill>
                        </a:rPr>
                        <a:t>yanılmalarla çözülebilen oyunlardır.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nn-NO" sz="2400" b="1" dirty="0" smtClean="0">
                          <a:solidFill>
                            <a:schemeClr val="tx1"/>
                          </a:solidFill>
                        </a:rPr>
                        <a:t>Tek bir kilit fikrin</a:t>
                      </a:r>
                      <a:r>
                        <a:rPr lang="tr-TR" sz="2400" b="1" dirty="0" smtClean="0">
                          <a:solidFill>
                            <a:schemeClr val="tx1"/>
                          </a:solidFill>
                        </a:rPr>
                        <a:t> bulunmasıyla çözülebilen</a:t>
                      </a:r>
                      <a:r>
                        <a:rPr lang="tr-TR" sz="2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2400" b="1" dirty="0" smtClean="0">
                          <a:solidFill>
                            <a:schemeClr val="tx1"/>
                          </a:solidFill>
                        </a:rPr>
                        <a:t>oyunlardır.</a:t>
                      </a:r>
                      <a:endParaRPr lang="tr-TR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749045">
                <a:tc>
                  <a:txBody>
                    <a:bodyPr/>
                    <a:lstStyle/>
                    <a:p>
                      <a:r>
                        <a:rPr lang="tr-TR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</a:t>
                      </a:r>
                    </a:p>
                    <a:p>
                      <a:r>
                        <a:rPr lang="tr-TR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(İleri düzey)</a:t>
                      </a:r>
                      <a:endParaRPr lang="tr-TR" sz="2400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tr-TR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r-TR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Çok sayıda ve sistematik veya sezgisel deneme yanılmalarla çözülebilen oyunlardır.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r-TR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Birden çok kilit fikrin kullanılmasıyla çözülebilen oyunlardır.</a:t>
                      </a:r>
                      <a:endParaRPr lang="tr-TR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274638"/>
            <a:ext cx="8748464" cy="634082"/>
          </a:xfrm>
        </p:spPr>
        <p:txBody>
          <a:bodyPr>
            <a:normAutofit fontScale="90000"/>
          </a:bodyPr>
          <a:lstStyle/>
          <a:p>
            <a:r>
              <a:rPr lang="tr-TR" b="1" dirty="0" err="1" smtClean="0"/>
              <a:t>Pentomino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655232"/>
            <a:ext cx="9144001" cy="486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778098"/>
          </a:xfrm>
        </p:spPr>
        <p:txBody>
          <a:bodyPr/>
          <a:lstStyle/>
          <a:p>
            <a:r>
              <a:rPr lang="tr-TR" dirty="0" smtClean="0"/>
              <a:t>Soma Küpü</a:t>
            </a:r>
            <a:endParaRPr lang="tr-TR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32856"/>
            <a:ext cx="9144000" cy="3698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778098"/>
          </a:xfrm>
        </p:spPr>
        <p:txBody>
          <a:bodyPr/>
          <a:lstStyle/>
          <a:p>
            <a:r>
              <a:rPr lang="tr-TR" dirty="0" smtClean="0"/>
              <a:t>Soma küpü</a:t>
            </a:r>
            <a:endParaRPr lang="tr-T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1222" y="937538"/>
            <a:ext cx="8669250" cy="5920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/>
              <a:t>http://isomerdesign.com/Pentomino/</a:t>
            </a:r>
            <a:endParaRPr lang="tr-TR" sz="2400" dirty="0" smtClean="0">
              <a:hlinkClick r:id="rId2"/>
            </a:endParaRPr>
          </a:p>
          <a:p>
            <a:r>
              <a:rPr lang="tr-TR" sz="2400" dirty="0" smtClean="0">
                <a:hlinkClick r:id="rId2"/>
              </a:rPr>
              <a:t>http://www.</a:t>
            </a:r>
            <a:r>
              <a:rPr lang="tr-TR" sz="2400" dirty="0" err="1" smtClean="0">
                <a:hlinkClick r:id="rId2"/>
              </a:rPr>
              <a:t>fam</a:t>
            </a:r>
            <a:r>
              <a:rPr lang="tr-TR" sz="2400" dirty="0" smtClean="0">
                <a:hlinkClick r:id="rId2"/>
              </a:rPr>
              <a:t>-</a:t>
            </a:r>
            <a:r>
              <a:rPr lang="tr-TR" sz="2400" dirty="0" err="1" smtClean="0">
                <a:hlinkClick r:id="rId2"/>
              </a:rPr>
              <a:t>bundgaard</a:t>
            </a:r>
            <a:r>
              <a:rPr lang="tr-TR" sz="2400" dirty="0" smtClean="0">
                <a:hlinkClick r:id="rId2"/>
              </a:rPr>
              <a:t>.</a:t>
            </a:r>
            <a:r>
              <a:rPr lang="tr-TR" sz="2400" dirty="0" err="1" smtClean="0">
                <a:hlinkClick r:id="rId2"/>
              </a:rPr>
              <a:t>dk</a:t>
            </a:r>
            <a:r>
              <a:rPr lang="tr-TR" sz="2400" dirty="0" smtClean="0">
                <a:hlinkClick r:id="rId2"/>
              </a:rPr>
              <a:t>/SOMA/SOMA.HTM</a:t>
            </a:r>
            <a:endParaRPr lang="tr-TR" sz="2400" dirty="0" smtClean="0"/>
          </a:p>
          <a:p>
            <a:r>
              <a:rPr lang="tr-TR" sz="2400" dirty="0" smtClean="0">
                <a:hlinkClick r:id="rId3"/>
              </a:rPr>
              <a:t>http://www.</a:t>
            </a:r>
            <a:r>
              <a:rPr lang="tr-TR" sz="2400" dirty="0" err="1" smtClean="0">
                <a:hlinkClick r:id="rId3"/>
              </a:rPr>
              <a:t>fam</a:t>
            </a:r>
            <a:r>
              <a:rPr lang="tr-TR" sz="2400" dirty="0" smtClean="0">
                <a:hlinkClick r:id="rId3"/>
              </a:rPr>
              <a:t>-</a:t>
            </a:r>
            <a:r>
              <a:rPr lang="tr-TR" sz="2400" dirty="0" err="1" smtClean="0">
                <a:hlinkClick r:id="rId3"/>
              </a:rPr>
              <a:t>bundgaard</a:t>
            </a:r>
            <a:r>
              <a:rPr lang="tr-TR" sz="2400" dirty="0" smtClean="0">
                <a:hlinkClick r:id="rId3"/>
              </a:rPr>
              <a:t>.</a:t>
            </a:r>
            <a:r>
              <a:rPr lang="tr-TR" sz="2400" dirty="0" err="1" smtClean="0">
                <a:hlinkClick r:id="rId3"/>
              </a:rPr>
              <a:t>dk</a:t>
            </a:r>
            <a:r>
              <a:rPr lang="tr-TR" sz="2400" dirty="0" smtClean="0">
                <a:hlinkClick r:id="rId3"/>
              </a:rPr>
              <a:t>/SOMA/SOMA1/SOMA1.HTM</a:t>
            </a:r>
            <a:endParaRPr lang="tr-TR" sz="2400" dirty="0" smtClean="0"/>
          </a:p>
          <a:p>
            <a:pPr>
              <a:buNone/>
            </a:pPr>
            <a:endParaRPr lang="tr-TR" sz="2400" dirty="0" smtClean="0"/>
          </a:p>
          <a:p>
            <a:pPr>
              <a:buNone/>
            </a:pPr>
            <a:r>
              <a:rPr lang="tr-TR" sz="2400" dirty="0" smtClean="0"/>
              <a:t>Çeşitli puzzle ları ve çözümlerini içeren bir bağlantı</a:t>
            </a:r>
          </a:p>
          <a:p>
            <a:r>
              <a:rPr lang="tr-TR" sz="2400" dirty="0" smtClean="0"/>
              <a:t>http://www.</a:t>
            </a:r>
            <a:r>
              <a:rPr lang="tr-TR" sz="2400" dirty="0" err="1" smtClean="0"/>
              <a:t>craftypuzzles</a:t>
            </a:r>
            <a:r>
              <a:rPr lang="tr-TR" sz="2400" dirty="0" smtClean="0"/>
              <a:t>.com/</a:t>
            </a:r>
            <a:r>
              <a:rPr lang="tr-TR" sz="2400" dirty="0" err="1" smtClean="0"/>
              <a:t>solutions</a:t>
            </a:r>
            <a:r>
              <a:rPr lang="tr-TR" sz="2400" dirty="0" smtClean="0"/>
              <a:t>.</a:t>
            </a:r>
            <a:r>
              <a:rPr lang="tr-TR" sz="2400" dirty="0" err="1" smtClean="0"/>
              <a:t>htm</a:t>
            </a:r>
            <a:endParaRPr lang="tr-TR" sz="2400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922114"/>
          </a:xfrm>
        </p:spPr>
        <p:txBody>
          <a:bodyPr/>
          <a:lstStyle/>
          <a:p>
            <a:r>
              <a:rPr lang="tr-TR" b="1" dirty="0" smtClean="0"/>
              <a:t>Geometrik – Mekanik Oyunlar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2565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dirty="0" smtClean="0"/>
              <a:t>Oyuncu,</a:t>
            </a:r>
          </a:p>
          <a:p>
            <a:r>
              <a:rPr lang="tr-TR" dirty="0" smtClean="0"/>
              <a:t>Geometrik düşünme yöntemlerinden</a:t>
            </a:r>
          </a:p>
          <a:p>
            <a:r>
              <a:rPr lang="tr-TR" dirty="0" smtClean="0"/>
              <a:t>Uzamsal düşünme becerisinden</a:t>
            </a:r>
          </a:p>
          <a:p>
            <a:r>
              <a:rPr lang="tr-TR" dirty="0" smtClean="0"/>
              <a:t>El </a:t>
            </a:r>
            <a:r>
              <a:rPr lang="tr-TR" dirty="0"/>
              <a:t>göz koordinasyonundan ve(ya) </a:t>
            </a:r>
            <a:endParaRPr lang="tr-TR" dirty="0" smtClean="0"/>
          </a:p>
          <a:p>
            <a:r>
              <a:rPr lang="tr-TR" dirty="0" smtClean="0"/>
              <a:t>Motor </a:t>
            </a:r>
            <a:r>
              <a:rPr lang="tr-TR" dirty="0"/>
              <a:t>becerilerinden faydalanır.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Oyunlar,</a:t>
            </a:r>
          </a:p>
          <a:p>
            <a:r>
              <a:rPr lang="tr-TR" dirty="0" smtClean="0"/>
              <a:t>Tek </a:t>
            </a:r>
            <a:r>
              <a:rPr lang="tr-TR" dirty="0"/>
              <a:t>kişilik </a:t>
            </a:r>
            <a:r>
              <a:rPr lang="tr-TR" dirty="0" smtClean="0"/>
              <a:t>bulmacalar</a:t>
            </a:r>
          </a:p>
          <a:p>
            <a:r>
              <a:rPr lang="tr-TR" dirty="0" smtClean="0"/>
              <a:t>Karşılıklı </a:t>
            </a:r>
            <a:r>
              <a:rPr lang="tr-TR" dirty="0"/>
              <a:t>oyun veya </a:t>
            </a:r>
            <a:endParaRPr lang="tr-TR" dirty="0" smtClean="0"/>
          </a:p>
          <a:p>
            <a:r>
              <a:rPr lang="tr-TR" dirty="0" smtClean="0"/>
              <a:t>Takım </a:t>
            </a:r>
            <a:r>
              <a:rPr lang="tr-TR" dirty="0"/>
              <a:t>oyunu şeklinde </a:t>
            </a:r>
            <a:r>
              <a:rPr lang="tr-TR" dirty="0" smtClean="0"/>
              <a:t>olabilir</a:t>
            </a:r>
            <a:r>
              <a:rPr lang="tr-TR" dirty="0"/>
              <a:t>. 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922114"/>
          </a:xfrm>
        </p:spPr>
        <p:txBody>
          <a:bodyPr/>
          <a:lstStyle/>
          <a:p>
            <a:r>
              <a:rPr lang="tr-TR" b="1" dirty="0" smtClean="0"/>
              <a:t>Geometrik – Mekanik Oyunlar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24744"/>
            <a:ext cx="8147248" cy="5256584"/>
          </a:xfrm>
        </p:spPr>
        <p:txBody>
          <a:bodyPr>
            <a:normAutofit/>
          </a:bodyPr>
          <a:lstStyle/>
          <a:p>
            <a:r>
              <a:rPr lang="tr-TR" sz="3600" dirty="0" smtClean="0"/>
              <a:t>Çoğunlukla </a:t>
            </a:r>
            <a:r>
              <a:rPr lang="tr-TR" sz="3600" dirty="0"/>
              <a:t>önceden </a:t>
            </a:r>
            <a:r>
              <a:rPr lang="tr-TR" sz="3600" dirty="0" smtClean="0"/>
              <a:t>oluşturulmuş </a:t>
            </a:r>
            <a:r>
              <a:rPr lang="tr-TR" sz="3600" dirty="0"/>
              <a:t>oyun gereçleri </a:t>
            </a:r>
            <a:r>
              <a:rPr lang="tr-TR" sz="3600" dirty="0" smtClean="0"/>
              <a:t>veya dijital ortamlar kullanılabilir.</a:t>
            </a:r>
          </a:p>
          <a:p>
            <a:r>
              <a:rPr lang="tr-TR" sz="3600" dirty="0" smtClean="0"/>
              <a:t>Bazı örnekler</a:t>
            </a:r>
          </a:p>
          <a:p>
            <a:endParaRPr lang="tr-TR" sz="3600" dirty="0"/>
          </a:p>
        </p:txBody>
      </p:sp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899592" y="3501008"/>
          <a:ext cx="7560840" cy="280831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520280"/>
                <a:gridCol w="2520280"/>
                <a:gridCol w="2520280"/>
              </a:tblGrid>
              <a:tr h="702078"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Tangram</a:t>
                      </a:r>
                      <a:r>
                        <a:rPr lang="tr-T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Düğüm oyunları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Soma küpleri </a:t>
                      </a:r>
                    </a:p>
                  </a:txBody>
                  <a:tcPr marL="9525" marR="9525" marT="9525" marB="0" anchor="b"/>
                </a:tc>
              </a:tr>
              <a:tr h="702078"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Polyomino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Labirentler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Mikado </a:t>
                      </a:r>
                    </a:p>
                  </a:txBody>
                  <a:tcPr marL="9525" marR="9525" marT="9525" marB="0" anchor="b"/>
                </a:tc>
              </a:tr>
              <a:tr h="702078"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Küp sayma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Rubikkübü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Jenga</a:t>
                      </a:r>
                      <a:r>
                        <a:rPr lang="tr-T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</a:tr>
              <a:tr h="702078"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Yap-bozlar</a:t>
                      </a: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Mekanik ayırma </a:t>
                      </a:r>
                      <a:r>
                        <a:rPr lang="tr-TR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bilmeceleri, … 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27168" cy="778098"/>
          </a:xfrm>
        </p:spPr>
        <p:txBody>
          <a:bodyPr/>
          <a:lstStyle/>
          <a:p>
            <a:r>
              <a:rPr lang="tr-TR" dirty="0" smtClean="0"/>
              <a:t>ETKİNLİK 1: TANGRAM</a:t>
            </a:r>
            <a:endParaRPr lang="tr-T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910" y="1484784"/>
            <a:ext cx="8881090" cy="4431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922114"/>
          </a:xfrm>
        </p:spPr>
        <p:txBody>
          <a:bodyPr/>
          <a:lstStyle/>
          <a:p>
            <a:r>
              <a:rPr lang="tr-TR" dirty="0" smtClean="0"/>
              <a:t>Kedi ve Tavşan figürü</a:t>
            </a:r>
            <a:endParaRPr lang="tr-T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124744"/>
            <a:ext cx="6192688" cy="555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Pratik Uygulamalar</a:t>
            </a:r>
            <a:endParaRPr lang="tr-TR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2420888"/>
            <a:ext cx="9144001" cy="3059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778098"/>
          </a:xfrm>
        </p:spPr>
        <p:txBody>
          <a:bodyPr/>
          <a:lstStyle/>
          <a:p>
            <a:r>
              <a:rPr lang="tr-TR" dirty="0" smtClean="0"/>
              <a:t>Koşan adam</a:t>
            </a:r>
            <a:endParaRPr lang="tr-T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6136" y="980728"/>
            <a:ext cx="6652494" cy="5877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355976" y="274638"/>
            <a:ext cx="4330824" cy="1143000"/>
          </a:xfrm>
        </p:spPr>
        <p:txBody>
          <a:bodyPr/>
          <a:lstStyle/>
          <a:p>
            <a:r>
              <a:rPr lang="tr-TR" dirty="0" smtClean="0"/>
              <a:t>Şef</a:t>
            </a:r>
            <a:endParaRPr lang="tr-T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9" y="-34108"/>
            <a:ext cx="3816424" cy="6892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220</Words>
  <Application>Microsoft Office PowerPoint</Application>
  <PresentationFormat>On-screen Show (4:3)</PresentationFormat>
  <Paragraphs>82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Ofis Teması</vt:lpstr>
      <vt:lpstr>Geometrik-Mekanik Oyunlar</vt:lpstr>
      <vt:lpstr>Slide 2</vt:lpstr>
      <vt:lpstr>Geometrik – Mekanik Oyunlar</vt:lpstr>
      <vt:lpstr>Geometrik – Mekanik Oyunlar</vt:lpstr>
      <vt:lpstr>ETKİNLİK 1: TANGRAM</vt:lpstr>
      <vt:lpstr>Kedi ve Tavşan figürü</vt:lpstr>
      <vt:lpstr>Pratik Uygulamalar</vt:lpstr>
      <vt:lpstr>Koşan adam</vt:lpstr>
      <vt:lpstr>Şef</vt:lpstr>
      <vt:lpstr>Genç Bayan ve Kedi</vt:lpstr>
      <vt:lpstr>At ve binicisi – Mendilli Bayan</vt:lpstr>
      <vt:lpstr>Kuğu – Ayakkabı – Leylek</vt:lpstr>
      <vt:lpstr>Slide 13</vt:lpstr>
      <vt:lpstr>Slide 14</vt:lpstr>
      <vt:lpstr>Slide 15</vt:lpstr>
      <vt:lpstr>Slide 16</vt:lpstr>
      <vt:lpstr>Slide 17</vt:lpstr>
      <vt:lpstr>domino -- tromino</vt:lpstr>
      <vt:lpstr>tetromino</vt:lpstr>
      <vt:lpstr>Pentomino</vt:lpstr>
      <vt:lpstr>Soma Küpü</vt:lpstr>
      <vt:lpstr>Soma küpü</vt:lpstr>
      <vt:lpstr>Kaynaklar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Geometrik-Mekanik Oyunlar</dc:title>
  <dc:creator>ZSAYGI</dc:creator>
  <cp:lastModifiedBy>ATU</cp:lastModifiedBy>
  <cp:revision>26</cp:revision>
  <dcterms:created xsi:type="dcterms:W3CDTF">2014-06-21T10:59:11Z</dcterms:created>
  <dcterms:modified xsi:type="dcterms:W3CDTF">2014-07-07T06:51:52Z</dcterms:modified>
</cp:coreProperties>
</file>