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Başlık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cxnSp>
        <p:nvCxnSpPr>
          <p:cNvPr id="8" name="Düz Bağlayıcı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Düz Bağlayıcı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Veri Yer Tutucusu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12/8/2020</a:t>
            </a:fld>
            <a:endParaRPr lang="en-US"/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7" name="Altbilgi Yer Tutucusu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12/8/2020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12/8/2020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İçerik Yer Tutucusu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12/8/2020</a:t>
            </a:fld>
            <a:endParaRPr lang="en-US"/>
          </a:p>
        </p:txBody>
      </p:sp>
      <p:sp>
        <p:nvSpPr>
          <p:cNvPr id="15" name="Slayt Numarası Yer Tutucus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6" name="Altbilgi Yer Tutucusu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7" name="Başlık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12/8/2020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cxnSp>
        <p:nvCxnSpPr>
          <p:cNvPr id="7" name="Düz Bağlayıcı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12/8/2020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1" name="İçerik Yer Tutucusu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12/8/2020</a:t>
            </a:fld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32" name="İçerik Yer Tutucusu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34" name="İçerik Yer Tutucusu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Metin Yer Tutucus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cxnSp>
        <p:nvCxnSpPr>
          <p:cNvPr id="10" name="Düz Bağlayıcı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Düz Bağlayıcı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12/8/2020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12/8/2020</a:t>
            </a:fld>
            <a:endParaRPr lang="en-US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İçerik Yer Tutucusu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31" name="Başlık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Veri Yer Tutucusu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12/8/2020</a:t>
            </a:fld>
            <a:endParaRPr lang="en-US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Veri Yer Tutucusu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12/8/2020</a:t>
            </a:fld>
            <a:endParaRPr lang="en-US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etin Yer Tutucusu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24" name="Veri Yer Tutucusu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12/8/2020</a:t>
            </a:fld>
            <a:endParaRPr lang="en-US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22" name="Slayt Numarası Yer Tutucus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5" name="Başlık Yer Tutucus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208" y="4653086"/>
            <a:ext cx="3600000" cy="1800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lt Başlık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YARIŞ ORTAOKULU</a:t>
            </a:r>
          </a:p>
          <a:p>
            <a:r>
              <a:rPr lang="tr-TR" dirty="0" smtClean="0"/>
              <a:t>-2020-</a:t>
            </a:r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BİR KELİME BİR İŞLEM</a:t>
            </a:r>
            <a:br>
              <a:rPr lang="tr-TR" dirty="0" smtClean="0"/>
            </a:br>
            <a:r>
              <a:rPr lang="tr-TR" dirty="0" smtClean="0"/>
              <a:t>OYUNU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8218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3289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5400" dirty="0" smtClean="0"/>
              <a:t>E</a:t>
            </a:r>
            <a:r>
              <a:rPr lang="pl-PL" sz="5400" dirty="0" smtClean="0"/>
              <a:t> </a:t>
            </a:r>
            <a:r>
              <a:rPr lang="tr-TR" sz="5400" dirty="0" smtClean="0"/>
              <a:t>- İ</a:t>
            </a:r>
            <a:r>
              <a:rPr lang="pl-PL" sz="5400" dirty="0" smtClean="0"/>
              <a:t> </a:t>
            </a:r>
            <a:r>
              <a:rPr lang="tr-TR" sz="5400" dirty="0" smtClean="0"/>
              <a:t>- A</a:t>
            </a:r>
            <a:r>
              <a:rPr lang="pl-PL" sz="5400" dirty="0" smtClean="0"/>
              <a:t> </a:t>
            </a:r>
            <a:r>
              <a:rPr lang="tr-TR" sz="5400" dirty="0" smtClean="0"/>
              <a:t>- Ö</a:t>
            </a:r>
            <a:r>
              <a:rPr lang="pl-PL" sz="5400" dirty="0" smtClean="0"/>
              <a:t> </a:t>
            </a:r>
            <a:r>
              <a:rPr lang="tr-TR" sz="5400" dirty="0" smtClean="0"/>
              <a:t>- S</a:t>
            </a:r>
            <a:r>
              <a:rPr lang="pl-PL" sz="5400" dirty="0" smtClean="0"/>
              <a:t> </a:t>
            </a:r>
            <a:r>
              <a:rPr lang="tr-TR" sz="5400" dirty="0" smtClean="0"/>
              <a:t>- S</a:t>
            </a:r>
            <a:r>
              <a:rPr lang="pl-PL" sz="5400" dirty="0" smtClean="0"/>
              <a:t> </a:t>
            </a:r>
            <a:r>
              <a:rPr lang="tr-TR" sz="5400" dirty="0" smtClean="0"/>
              <a:t>– Y</a:t>
            </a:r>
          </a:p>
          <a:p>
            <a:pPr marL="0" indent="0">
              <a:buNone/>
            </a:pPr>
            <a:endParaRPr lang="tr-TR" sz="5400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KELİME 4:</a:t>
            </a:r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611560" y="3212976"/>
            <a:ext cx="81369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Cevap:</a:t>
            </a:r>
            <a:r>
              <a:rPr lang="tr-T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HARF</a:t>
            </a:r>
            <a:endParaRPr lang="tr-TR" sz="2800" dirty="0" smtClean="0"/>
          </a:p>
          <a:p>
            <a:endParaRPr lang="tr-TR" sz="28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r-T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SİYASET (T JOKER): Politika</a:t>
            </a:r>
          </a:p>
        </p:txBody>
      </p:sp>
      <p:pic>
        <p:nvPicPr>
          <p:cNvPr id="5" name="alkış kalabalık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43102" y="55892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911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6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688976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Verilen sayılar: </a:t>
            </a:r>
            <a:r>
              <a:rPr lang="tr-TR" dirty="0" smtClean="0"/>
              <a:t> </a:t>
            </a:r>
            <a:r>
              <a:rPr lang="tr-TR" sz="3600" dirty="0" smtClean="0"/>
              <a:t>9</a:t>
            </a:r>
            <a:r>
              <a:rPr lang="tr-TR" sz="3600" dirty="0"/>
              <a:t> </a:t>
            </a:r>
            <a:r>
              <a:rPr lang="tr-TR" sz="3600" dirty="0" smtClean="0"/>
              <a:t>- 9</a:t>
            </a:r>
            <a:r>
              <a:rPr lang="tr-TR" sz="3600" dirty="0"/>
              <a:t> </a:t>
            </a:r>
            <a:r>
              <a:rPr lang="tr-TR" sz="3600" dirty="0" smtClean="0"/>
              <a:t>- 5</a:t>
            </a:r>
            <a:r>
              <a:rPr lang="tr-TR" sz="3600" dirty="0"/>
              <a:t> </a:t>
            </a:r>
            <a:r>
              <a:rPr lang="tr-TR" sz="3600" dirty="0" smtClean="0"/>
              <a:t>- 5</a:t>
            </a:r>
            <a:r>
              <a:rPr lang="tr-TR" sz="3600" dirty="0"/>
              <a:t> </a:t>
            </a:r>
            <a:r>
              <a:rPr lang="tr-TR" sz="3600" dirty="0" smtClean="0"/>
              <a:t>- 7</a:t>
            </a:r>
            <a:r>
              <a:rPr lang="tr-TR" sz="3600" dirty="0"/>
              <a:t> </a:t>
            </a:r>
            <a:r>
              <a:rPr lang="tr-TR" sz="3600" dirty="0" smtClean="0"/>
              <a:t>- 75</a:t>
            </a:r>
            <a:r>
              <a:rPr lang="tr-TR" dirty="0"/>
              <a:t>       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Hedef</a:t>
            </a:r>
            <a:r>
              <a:rPr lang="tr-TR" dirty="0"/>
              <a:t>: </a:t>
            </a:r>
            <a:r>
              <a:rPr lang="tr-TR" dirty="0" smtClean="0"/>
              <a:t> </a:t>
            </a:r>
            <a:r>
              <a:rPr lang="tr-TR" sz="3600" dirty="0" smtClean="0"/>
              <a:t>126</a:t>
            </a:r>
            <a:endParaRPr lang="tr-TR" sz="3600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İŞLEM 4:</a:t>
            </a:r>
            <a:endParaRPr lang="tr-TR" dirty="0"/>
          </a:p>
        </p:txBody>
      </p:sp>
      <p:sp>
        <p:nvSpPr>
          <p:cNvPr id="6" name="Metin kutusu 5"/>
          <p:cNvSpPr txBox="1"/>
          <p:nvPr/>
        </p:nvSpPr>
        <p:spPr>
          <a:xfrm>
            <a:off x="611560" y="3501008"/>
            <a:ext cx="7704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/>
              <a:t>         9 + 5 = 14</a:t>
            </a:r>
          </a:p>
          <a:p>
            <a:r>
              <a:rPr lang="tr-TR" sz="2800" dirty="0"/>
              <a:t>   </a:t>
            </a:r>
            <a:r>
              <a:rPr lang="tr-TR" sz="2800" dirty="0" smtClean="0"/>
              <a:t>     9 </a:t>
            </a:r>
            <a:r>
              <a:rPr lang="tr-TR" sz="2800" dirty="0"/>
              <a:t>x 14 = </a:t>
            </a:r>
            <a:r>
              <a:rPr lang="tr-TR" sz="2800" dirty="0" smtClean="0"/>
              <a:t>126                TAM SONUÇ</a:t>
            </a:r>
            <a:endParaRPr lang="tr-TR" sz="2800" dirty="0"/>
          </a:p>
        </p:txBody>
      </p:sp>
      <p:pic>
        <p:nvPicPr>
          <p:cNvPr id="5" name="alkış kalabalık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43102" y="55892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548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6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3289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5400" dirty="0" smtClean="0"/>
              <a:t>J</a:t>
            </a:r>
            <a:r>
              <a:rPr lang="pl-PL" sz="5400" dirty="0" smtClean="0"/>
              <a:t> </a:t>
            </a:r>
            <a:r>
              <a:rPr lang="tr-TR" sz="5400" dirty="0" smtClean="0"/>
              <a:t>- B</a:t>
            </a:r>
            <a:r>
              <a:rPr lang="pl-PL" sz="5400" dirty="0" smtClean="0"/>
              <a:t> </a:t>
            </a:r>
            <a:r>
              <a:rPr lang="tr-TR" sz="5400" dirty="0" smtClean="0"/>
              <a:t>- R</a:t>
            </a:r>
            <a:r>
              <a:rPr lang="pl-PL" sz="5400" dirty="0" smtClean="0"/>
              <a:t> </a:t>
            </a:r>
            <a:r>
              <a:rPr lang="tr-TR" sz="5400" dirty="0" smtClean="0"/>
              <a:t>- Ö</a:t>
            </a:r>
            <a:r>
              <a:rPr lang="pl-PL" sz="5400" dirty="0" smtClean="0"/>
              <a:t> </a:t>
            </a:r>
            <a:r>
              <a:rPr lang="tr-TR" sz="5400" dirty="0" smtClean="0"/>
              <a:t>- A</a:t>
            </a:r>
            <a:r>
              <a:rPr lang="pl-PL" sz="5400" dirty="0" smtClean="0"/>
              <a:t> </a:t>
            </a:r>
            <a:r>
              <a:rPr lang="tr-TR" sz="5400" dirty="0" smtClean="0"/>
              <a:t>- C</a:t>
            </a:r>
            <a:r>
              <a:rPr lang="pl-PL" sz="5400" dirty="0" smtClean="0"/>
              <a:t> </a:t>
            </a:r>
            <a:r>
              <a:rPr lang="tr-TR" sz="5400" dirty="0" smtClean="0"/>
              <a:t>– R</a:t>
            </a:r>
          </a:p>
          <a:p>
            <a:pPr marL="0" indent="0">
              <a:buNone/>
            </a:pPr>
            <a:endParaRPr lang="tr-TR" sz="5400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KELİME 5:</a:t>
            </a:r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611560" y="3212976"/>
            <a:ext cx="81369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Cevap:</a:t>
            </a:r>
            <a:r>
              <a:rPr lang="tr-T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HARF</a:t>
            </a:r>
            <a:endParaRPr lang="tr-TR" sz="2800" dirty="0" smtClean="0"/>
          </a:p>
          <a:p>
            <a:endParaRPr lang="tr-TR" sz="28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r-T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ŞARJÖR (Ş JOKER):  Otomatik silahlarda, belli sayıda mermi taşıyan ve 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 </a:t>
            </a:r>
            <a:r>
              <a:rPr lang="tr-T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mermileri namluya arka arkaya sürmeye yarayan mekanizma.</a:t>
            </a:r>
          </a:p>
        </p:txBody>
      </p:sp>
      <p:pic>
        <p:nvPicPr>
          <p:cNvPr id="5" name="alkış kalabalık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43102" y="55892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27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6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688976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Verilen sayılar: </a:t>
            </a:r>
            <a:r>
              <a:rPr lang="tr-TR" dirty="0" smtClean="0"/>
              <a:t> </a:t>
            </a:r>
            <a:r>
              <a:rPr lang="tr-TR" sz="3600" dirty="0" smtClean="0"/>
              <a:t>4</a:t>
            </a:r>
            <a:r>
              <a:rPr lang="tr-TR" sz="3600" dirty="0"/>
              <a:t> </a:t>
            </a:r>
            <a:r>
              <a:rPr lang="tr-TR" sz="3600" dirty="0" smtClean="0"/>
              <a:t>- 5</a:t>
            </a:r>
            <a:r>
              <a:rPr lang="tr-TR" sz="3600" dirty="0"/>
              <a:t> </a:t>
            </a:r>
            <a:r>
              <a:rPr lang="tr-TR" sz="3600" dirty="0" smtClean="0"/>
              <a:t>- 6</a:t>
            </a:r>
            <a:r>
              <a:rPr lang="tr-TR" sz="3600" dirty="0"/>
              <a:t> </a:t>
            </a:r>
            <a:r>
              <a:rPr lang="tr-TR" sz="3600" dirty="0" smtClean="0"/>
              <a:t>- 4</a:t>
            </a:r>
            <a:r>
              <a:rPr lang="tr-TR" sz="3600" dirty="0"/>
              <a:t> </a:t>
            </a:r>
            <a:r>
              <a:rPr lang="tr-TR" sz="3600" dirty="0" smtClean="0"/>
              <a:t>- 5</a:t>
            </a:r>
            <a:r>
              <a:rPr lang="tr-TR" sz="3600" dirty="0"/>
              <a:t> </a:t>
            </a:r>
            <a:r>
              <a:rPr lang="tr-TR" sz="3600" dirty="0" smtClean="0"/>
              <a:t>- 25</a:t>
            </a:r>
            <a:r>
              <a:rPr lang="tr-TR" dirty="0"/>
              <a:t>       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Hedef</a:t>
            </a:r>
            <a:r>
              <a:rPr lang="tr-TR" dirty="0"/>
              <a:t>: </a:t>
            </a:r>
            <a:r>
              <a:rPr lang="tr-TR" dirty="0" smtClean="0"/>
              <a:t> </a:t>
            </a:r>
            <a:r>
              <a:rPr lang="tr-TR" sz="3600" dirty="0" smtClean="0"/>
              <a:t>768</a:t>
            </a:r>
            <a:endParaRPr lang="tr-TR" sz="3600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İŞLEM 5:</a:t>
            </a:r>
            <a:endParaRPr lang="tr-TR" dirty="0"/>
          </a:p>
        </p:txBody>
      </p:sp>
      <p:sp>
        <p:nvSpPr>
          <p:cNvPr id="6" name="Metin kutusu 5"/>
          <p:cNvSpPr txBox="1"/>
          <p:nvPr/>
        </p:nvSpPr>
        <p:spPr>
          <a:xfrm>
            <a:off x="611560" y="3501008"/>
            <a:ext cx="77048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/>
              <a:t>          5 - 4 = 1</a:t>
            </a:r>
          </a:p>
          <a:p>
            <a:r>
              <a:rPr lang="tr-TR" sz="2800" dirty="0"/>
              <a:t>     </a:t>
            </a:r>
            <a:r>
              <a:rPr lang="tr-TR" sz="2800" dirty="0" smtClean="0"/>
              <a:t>     4 </a:t>
            </a:r>
            <a:r>
              <a:rPr lang="tr-TR" sz="2800" dirty="0"/>
              <a:t>- 1 = 3</a:t>
            </a:r>
          </a:p>
          <a:p>
            <a:r>
              <a:rPr lang="tr-TR" sz="2800" dirty="0"/>
              <a:t>    </a:t>
            </a:r>
            <a:r>
              <a:rPr lang="tr-TR" sz="2800" dirty="0" smtClean="0"/>
              <a:t>   5 </a:t>
            </a:r>
            <a:r>
              <a:rPr lang="tr-TR" sz="2800" dirty="0"/>
              <a:t>x 25 = </a:t>
            </a:r>
            <a:r>
              <a:rPr lang="tr-TR" sz="2800" dirty="0" smtClean="0"/>
              <a:t>125                 TAM SONUÇ</a:t>
            </a:r>
            <a:endParaRPr lang="tr-TR" sz="2800" dirty="0"/>
          </a:p>
          <a:p>
            <a:r>
              <a:rPr lang="tr-TR" sz="2800" dirty="0"/>
              <a:t>   </a:t>
            </a:r>
            <a:r>
              <a:rPr lang="tr-TR" sz="2800" dirty="0" smtClean="0"/>
              <a:t>  125 </a:t>
            </a:r>
            <a:r>
              <a:rPr lang="tr-TR" sz="2800" dirty="0"/>
              <a:t>+ 3 = 128</a:t>
            </a:r>
          </a:p>
          <a:p>
            <a:r>
              <a:rPr lang="tr-TR" sz="2800" dirty="0"/>
              <a:t>   </a:t>
            </a:r>
            <a:r>
              <a:rPr lang="tr-TR" sz="2800" dirty="0" smtClean="0"/>
              <a:t>  128 </a:t>
            </a:r>
            <a:r>
              <a:rPr lang="tr-TR" sz="2800" dirty="0"/>
              <a:t>x 6 = 768</a:t>
            </a:r>
          </a:p>
        </p:txBody>
      </p:sp>
      <p:pic>
        <p:nvPicPr>
          <p:cNvPr id="5" name="alkış kalabalık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43102" y="55892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51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6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Kelime oyunlarında 1 adet joker kullanabilirsiniz</a:t>
            </a:r>
            <a:r>
              <a:rPr lang="tr-TR" dirty="0" smtClean="0"/>
              <a:t>. Sayıları </a:t>
            </a:r>
            <a:r>
              <a:rPr lang="tr-TR" dirty="0"/>
              <a:t>aynı olan iki cevap verildiğinde </a:t>
            </a:r>
            <a:r>
              <a:rPr lang="tr-TR" dirty="0" err="1"/>
              <a:t>jokersiz</a:t>
            </a:r>
            <a:r>
              <a:rPr lang="tr-TR" dirty="0"/>
              <a:t> kelime veren yarışmacının üstünlüğü vardır</a:t>
            </a:r>
          </a:p>
          <a:p>
            <a:endParaRPr lang="tr-TR" dirty="0"/>
          </a:p>
          <a:p>
            <a:r>
              <a:rPr lang="tr-TR" dirty="0"/>
              <a:t>Bulunan kelime çekim eki </a:t>
            </a:r>
            <a:r>
              <a:rPr lang="tr-TR" b="1" u="sng" dirty="0">
                <a:solidFill>
                  <a:srgbClr val="FF0000"/>
                </a:solidFill>
              </a:rPr>
              <a:t>almamış</a:t>
            </a:r>
            <a:r>
              <a:rPr lang="tr-TR" dirty="0"/>
              <a:t> yalın halde olmalıdır.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/>
              <a:t>İşlem sorularında 1,2 ve 3 yaklaşık cevaplarda, tam sonuç alınamadığı zaman değerlendirmeye alınır.</a:t>
            </a:r>
          </a:p>
          <a:p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KURALLAR</a:t>
            </a:r>
            <a:endParaRPr lang="tr-TR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39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Kelime sorularında yararlanılan her harf </a:t>
            </a:r>
            <a:r>
              <a:rPr lang="tr-TR" dirty="0" smtClean="0"/>
              <a:t>1 </a:t>
            </a:r>
            <a:r>
              <a:rPr lang="tr-TR" dirty="0"/>
              <a:t>puandır (joker dahil</a:t>
            </a:r>
            <a:r>
              <a:rPr lang="tr-TR" dirty="0" smtClean="0"/>
              <a:t>). Örneğin 7 </a:t>
            </a:r>
            <a:r>
              <a:rPr lang="tr-TR" dirty="0"/>
              <a:t>harfli bir kelime bulunduğunda öğrenci </a:t>
            </a:r>
            <a:r>
              <a:rPr lang="tr-TR" dirty="0" smtClean="0"/>
              <a:t>7 </a:t>
            </a:r>
            <a:r>
              <a:rPr lang="tr-TR" dirty="0"/>
              <a:t>puan alır</a:t>
            </a:r>
            <a:r>
              <a:rPr lang="tr-TR" dirty="0" smtClean="0"/>
              <a:t>. En </a:t>
            </a:r>
            <a:r>
              <a:rPr lang="tr-TR" dirty="0"/>
              <a:t>yüksek sayıya sahip </a:t>
            </a:r>
            <a:r>
              <a:rPr lang="tr-TR" dirty="0" err="1"/>
              <a:t>jokersiz</a:t>
            </a:r>
            <a:r>
              <a:rPr lang="tr-TR" dirty="0"/>
              <a:t> kelime bulan öğrenci +2 puan alır</a:t>
            </a:r>
          </a:p>
          <a:p>
            <a:endParaRPr lang="tr-TR" dirty="0"/>
          </a:p>
          <a:p>
            <a:r>
              <a:rPr lang="tr-TR" dirty="0"/>
              <a:t>Her işlem 8 puandır. 1 yaklaşık cevap veren yarışmacı 7 puan, 2 yaklaşık 6 puan, 3 yaklaşık ise 5 puan almaya hak kazanır…</a:t>
            </a:r>
          </a:p>
          <a:p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PUANLAMA</a:t>
            </a:r>
            <a:endParaRPr lang="tr-TR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601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256928"/>
          </a:xfrm>
        </p:spPr>
        <p:txBody>
          <a:bodyPr/>
          <a:lstStyle/>
          <a:p>
            <a:pPr marL="0" indent="0" algn="ctr">
              <a:buNone/>
            </a:pPr>
            <a:r>
              <a:rPr lang="pt-BR" sz="5400" dirty="0"/>
              <a:t>D - R - Z - H - İ - I </a:t>
            </a:r>
            <a:r>
              <a:rPr lang="pt-BR" sz="5400" dirty="0" smtClean="0"/>
              <a:t>– Ü</a:t>
            </a:r>
            <a:endParaRPr lang="tr-TR" sz="5400" dirty="0" smtClean="0"/>
          </a:p>
          <a:p>
            <a:pPr marL="0" indent="0">
              <a:buNone/>
            </a:pPr>
            <a:endParaRPr lang="tr-TR" sz="5400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KELİME 1:</a:t>
            </a:r>
            <a:endParaRPr lang="tr-TR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611560" y="3212976"/>
            <a:ext cx="81369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Cevap:</a:t>
            </a:r>
            <a:r>
              <a:rPr lang="tr-T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HARF</a:t>
            </a:r>
            <a:endParaRPr lang="tr-TR" sz="2800" dirty="0" smtClean="0"/>
          </a:p>
          <a:p>
            <a:endParaRPr lang="tr-TR" sz="28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r-T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HİDRÜR (R JOKER): Bir element veya birleşikle hidrojen birleşimi.</a:t>
            </a:r>
          </a:p>
        </p:txBody>
      </p:sp>
      <p:pic>
        <p:nvPicPr>
          <p:cNvPr id="7" name="alkış kalabalık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43102" y="55892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69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64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688976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Verilen sayılar: </a:t>
            </a:r>
            <a:r>
              <a:rPr lang="tr-TR" dirty="0" smtClean="0"/>
              <a:t> </a:t>
            </a:r>
            <a:r>
              <a:rPr lang="tr-TR" sz="3600" dirty="0" smtClean="0"/>
              <a:t>10</a:t>
            </a:r>
            <a:r>
              <a:rPr lang="tr-TR" sz="3600" dirty="0"/>
              <a:t> </a:t>
            </a:r>
            <a:r>
              <a:rPr lang="tr-TR" sz="3600" dirty="0" smtClean="0"/>
              <a:t>- </a:t>
            </a:r>
            <a:r>
              <a:rPr lang="tr-TR" sz="3600" dirty="0"/>
              <a:t>5 </a:t>
            </a:r>
            <a:r>
              <a:rPr lang="tr-TR" sz="3600" dirty="0" smtClean="0"/>
              <a:t>- </a:t>
            </a:r>
            <a:r>
              <a:rPr lang="tr-TR" sz="3600" dirty="0"/>
              <a:t>2 </a:t>
            </a:r>
            <a:r>
              <a:rPr lang="tr-TR" sz="3600" dirty="0" smtClean="0"/>
              <a:t>- </a:t>
            </a:r>
            <a:r>
              <a:rPr lang="tr-TR" sz="3600" dirty="0"/>
              <a:t>5 </a:t>
            </a:r>
            <a:r>
              <a:rPr lang="tr-TR" sz="3600" dirty="0" smtClean="0"/>
              <a:t>- </a:t>
            </a:r>
            <a:r>
              <a:rPr lang="tr-TR" sz="3600" dirty="0"/>
              <a:t>7 </a:t>
            </a:r>
            <a:r>
              <a:rPr lang="tr-TR" sz="3600" dirty="0" smtClean="0"/>
              <a:t>- </a:t>
            </a:r>
            <a:r>
              <a:rPr lang="tr-TR" sz="3600" dirty="0"/>
              <a:t>50</a:t>
            </a:r>
            <a:r>
              <a:rPr lang="tr-TR" dirty="0"/>
              <a:t>       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Hedef</a:t>
            </a:r>
            <a:r>
              <a:rPr lang="tr-TR" dirty="0"/>
              <a:t>: </a:t>
            </a:r>
            <a:r>
              <a:rPr lang="tr-TR" dirty="0" smtClean="0"/>
              <a:t> </a:t>
            </a:r>
            <a:r>
              <a:rPr lang="tr-TR" sz="3600" dirty="0" smtClean="0"/>
              <a:t>554</a:t>
            </a:r>
            <a:endParaRPr lang="tr-TR" sz="3600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İŞLEM 1:</a:t>
            </a:r>
            <a:endParaRPr lang="tr-TR" dirty="0"/>
          </a:p>
        </p:txBody>
      </p:sp>
      <p:sp>
        <p:nvSpPr>
          <p:cNvPr id="6" name="Metin kutusu 5"/>
          <p:cNvSpPr txBox="1"/>
          <p:nvPr/>
        </p:nvSpPr>
        <p:spPr>
          <a:xfrm>
            <a:off x="611560" y="3501008"/>
            <a:ext cx="77048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/>
              <a:t> </a:t>
            </a:r>
            <a:r>
              <a:rPr lang="tr-TR" sz="2800" dirty="0" smtClean="0"/>
              <a:t>  50 </a:t>
            </a:r>
            <a:r>
              <a:rPr lang="tr-TR" sz="2800" dirty="0"/>
              <a:t>+ 5 = 55</a:t>
            </a:r>
          </a:p>
          <a:p>
            <a:r>
              <a:rPr lang="tr-TR" sz="2800" dirty="0"/>
              <a:t>   55 x 10 = 550</a:t>
            </a:r>
          </a:p>
          <a:p>
            <a:r>
              <a:rPr lang="tr-TR" sz="2800" dirty="0"/>
              <a:t>   5 - 2 = </a:t>
            </a:r>
            <a:r>
              <a:rPr lang="tr-TR" sz="2800" dirty="0" smtClean="0"/>
              <a:t>3				</a:t>
            </a:r>
            <a:r>
              <a:rPr lang="tr-TR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TAM SONUÇ</a:t>
            </a:r>
            <a:endParaRPr lang="tr-TR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r-TR" sz="2800" dirty="0"/>
              <a:t>   7 - 3 = 4</a:t>
            </a:r>
          </a:p>
          <a:p>
            <a:r>
              <a:rPr lang="tr-TR" sz="2800" dirty="0"/>
              <a:t>   550 + 4 = 554</a:t>
            </a:r>
          </a:p>
        </p:txBody>
      </p:sp>
      <p:pic>
        <p:nvPicPr>
          <p:cNvPr id="7" name="alkış kalabalık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43102" y="55892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77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64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3289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5400" dirty="0"/>
              <a:t>J </a:t>
            </a:r>
            <a:r>
              <a:rPr lang="tr-TR" sz="5400" dirty="0" smtClean="0"/>
              <a:t>- </a:t>
            </a:r>
            <a:r>
              <a:rPr lang="pl-PL" sz="5400" dirty="0" smtClean="0"/>
              <a:t>G </a:t>
            </a:r>
            <a:r>
              <a:rPr lang="tr-TR" sz="5400" dirty="0" smtClean="0"/>
              <a:t>- </a:t>
            </a:r>
            <a:r>
              <a:rPr lang="pl-PL" sz="5400" dirty="0" smtClean="0"/>
              <a:t>K </a:t>
            </a:r>
            <a:r>
              <a:rPr lang="tr-TR" sz="5400" dirty="0" smtClean="0"/>
              <a:t>- </a:t>
            </a:r>
            <a:r>
              <a:rPr lang="pl-PL" sz="5400" dirty="0" smtClean="0"/>
              <a:t>K </a:t>
            </a:r>
            <a:r>
              <a:rPr lang="tr-TR" sz="5400" dirty="0" smtClean="0"/>
              <a:t>- </a:t>
            </a:r>
            <a:r>
              <a:rPr lang="pl-PL" sz="5400" dirty="0" smtClean="0"/>
              <a:t>L </a:t>
            </a:r>
            <a:r>
              <a:rPr lang="tr-TR" sz="5400" dirty="0" smtClean="0"/>
              <a:t>- </a:t>
            </a:r>
            <a:r>
              <a:rPr lang="pl-PL" sz="5400" dirty="0" smtClean="0"/>
              <a:t>O </a:t>
            </a:r>
            <a:r>
              <a:rPr lang="tr-TR" sz="5400" dirty="0" smtClean="0"/>
              <a:t>– </a:t>
            </a:r>
            <a:r>
              <a:rPr lang="pl-PL" sz="5400" dirty="0" smtClean="0"/>
              <a:t>Ü</a:t>
            </a:r>
            <a:endParaRPr lang="tr-TR" sz="5400" dirty="0" smtClean="0"/>
          </a:p>
          <a:p>
            <a:pPr marL="0" indent="0">
              <a:buNone/>
            </a:pPr>
            <a:endParaRPr lang="tr-TR" sz="5400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KELİME 2:</a:t>
            </a:r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611560" y="3212976"/>
            <a:ext cx="81369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Cevap:</a:t>
            </a:r>
            <a:r>
              <a:rPr lang="tr-T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HARF</a:t>
            </a:r>
            <a:endParaRPr lang="tr-TR" sz="2800" dirty="0" smtClean="0"/>
          </a:p>
          <a:p>
            <a:endParaRPr lang="tr-TR" sz="28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r-T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GOLLÜK (L JOKER): Gol olmaya elverişli, gol olabilecek.</a:t>
            </a:r>
          </a:p>
        </p:txBody>
      </p:sp>
      <p:pic>
        <p:nvPicPr>
          <p:cNvPr id="5" name="alkış kalabalık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43102" y="55892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22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6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688976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Verilen sayılar: </a:t>
            </a:r>
            <a:r>
              <a:rPr lang="tr-TR" dirty="0" smtClean="0"/>
              <a:t> </a:t>
            </a:r>
            <a:r>
              <a:rPr lang="tr-TR" sz="3600" dirty="0"/>
              <a:t>7</a:t>
            </a:r>
            <a:r>
              <a:rPr lang="tr-TR" sz="3600" dirty="0"/>
              <a:t> </a:t>
            </a:r>
            <a:r>
              <a:rPr lang="tr-TR" sz="3600" dirty="0" smtClean="0"/>
              <a:t>- 6</a:t>
            </a:r>
            <a:r>
              <a:rPr lang="tr-TR" sz="3600" dirty="0"/>
              <a:t> </a:t>
            </a:r>
            <a:r>
              <a:rPr lang="tr-TR" sz="3600" dirty="0" smtClean="0"/>
              <a:t>- 6</a:t>
            </a:r>
            <a:r>
              <a:rPr lang="tr-TR" sz="3600" dirty="0"/>
              <a:t> </a:t>
            </a:r>
            <a:r>
              <a:rPr lang="tr-TR" sz="3600" dirty="0" smtClean="0"/>
              <a:t>- 8</a:t>
            </a:r>
            <a:r>
              <a:rPr lang="tr-TR" sz="3600" dirty="0"/>
              <a:t> </a:t>
            </a:r>
            <a:r>
              <a:rPr lang="tr-TR" sz="3600" dirty="0" smtClean="0"/>
              <a:t>- 8</a:t>
            </a:r>
            <a:r>
              <a:rPr lang="tr-TR" sz="3600" dirty="0"/>
              <a:t> </a:t>
            </a:r>
            <a:r>
              <a:rPr lang="tr-TR" sz="3600" dirty="0" smtClean="0"/>
              <a:t>- </a:t>
            </a:r>
            <a:r>
              <a:rPr lang="tr-TR" sz="3600" dirty="0"/>
              <a:t>50</a:t>
            </a:r>
            <a:r>
              <a:rPr lang="tr-TR" dirty="0"/>
              <a:t>       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Hedef</a:t>
            </a:r>
            <a:r>
              <a:rPr lang="tr-TR" dirty="0"/>
              <a:t>: </a:t>
            </a:r>
            <a:r>
              <a:rPr lang="tr-TR" dirty="0" smtClean="0"/>
              <a:t> </a:t>
            </a:r>
            <a:r>
              <a:rPr lang="tr-TR" sz="3600" dirty="0" smtClean="0"/>
              <a:t>208</a:t>
            </a:r>
            <a:endParaRPr lang="tr-TR" sz="3600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İŞLEM 2:</a:t>
            </a:r>
            <a:endParaRPr lang="tr-TR" dirty="0"/>
          </a:p>
        </p:txBody>
      </p:sp>
      <p:sp>
        <p:nvSpPr>
          <p:cNvPr id="6" name="Metin kutusu 5"/>
          <p:cNvSpPr txBox="1"/>
          <p:nvPr/>
        </p:nvSpPr>
        <p:spPr>
          <a:xfrm>
            <a:off x="611560" y="3501008"/>
            <a:ext cx="77048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/>
              <a:t> </a:t>
            </a:r>
            <a:r>
              <a:rPr lang="tr-TR" sz="2800" dirty="0" smtClean="0"/>
              <a:t>    7 </a:t>
            </a:r>
            <a:r>
              <a:rPr lang="tr-TR" sz="2800" dirty="0"/>
              <a:t>+ 8 = 15</a:t>
            </a:r>
          </a:p>
          <a:p>
            <a:r>
              <a:rPr lang="tr-TR" sz="2800" dirty="0"/>
              <a:t>   50 - 15 = 35</a:t>
            </a:r>
          </a:p>
          <a:p>
            <a:r>
              <a:rPr lang="tr-TR" sz="2800" dirty="0"/>
              <a:t>    6 x 35 = </a:t>
            </a:r>
            <a:r>
              <a:rPr lang="tr-TR" sz="2800" dirty="0" smtClean="0"/>
              <a:t>210                     TAM SONUÇ</a:t>
            </a:r>
            <a:endParaRPr lang="tr-TR" sz="2800" dirty="0"/>
          </a:p>
          <a:p>
            <a:r>
              <a:rPr lang="tr-TR" sz="2800" dirty="0"/>
              <a:t>     </a:t>
            </a:r>
            <a:r>
              <a:rPr lang="tr-TR" sz="2800" dirty="0" smtClean="0"/>
              <a:t> 8 </a:t>
            </a:r>
            <a:r>
              <a:rPr lang="tr-TR" sz="2800" dirty="0"/>
              <a:t>- 6 = 2</a:t>
            </a:r>
          </a:p>
          <a:p>
            <a:r>
              <a:rPr lang="tr-TR" sz="2800" dirty="0"/>
              <a:t>   210 - 2 = 208</a:t>
            </a:r>
          </a:p>
        </p:txBody>
      </p:sp>
      <p:pic>
        <p:nvPicPr>
          <p:cNvPr id="5" name="alkış kalabalık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43102" y="55892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35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6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3289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5400" dirty="0" smtClean="0"/>
              <a:t>E</a:t>
            </a:r>
            <a:r>
              <a:rPr lang="pl-PL" sz="5400" dirty="0" smtClean="0"/>
              <a:t> </a:t>
            </a:r>
            <a:r>
              <a:rPr lang="tr-TR" sz="5400" dirty="0" smtClean="0"/>
              <a:t>- S</a:t>
            </a:r>
            <a:r>
              <a:rPr lang="pl-PL" sz="5400" dirty="0" smtClean="0"/>
              <a:t> </a:t>
            </a:r>
            <a:r>
              <a:rPr lang="tr-TR" sz="5400" dirty="0" smtClean="0"/>
              <a:t>- R</a:t>
            </a:r>
            <a:r>
              <a:rPr lang="pl-PL" sz="5400" dirty="0" smtClean="0"/>
              <a:t> </a:t>
            </a:r>
            <a:r>
              <a:rPr lang="tr-TR" sz="5400" dirty="0" smtClean="0"/>
              <a:t>- D</a:t>
            </a:r>
            <a:r>
              <a:rPr lang="pl-PL" sz="5400" dirty="0" smtClean="0"/>
              <a:t> </a:t>
            </a:r>
            <a:r>
              <a:rPr lang="tr-TR" sz="5400" dirty="0" smtClean="0"/>
              <a:t>- O</a:t>
            </a:r>
            <a:r>
              <a:rPr lang="pl-PL" sz="5400" dirty="0" smtClean="0"/>
              <a:t> </a:t>
            </a:r>
            <a:r>
              <a:rPr lang="tr-TR" sz="5400" dirty="0" smtClean="0"/>
              <a:t>- C</a:t>
            </a:r>
            <a:r>
              <a:rPr lang="pl-PL" sz="5400" dirty="0" smtClean="0"/>
              <a:t> </a:t>
            </a:r>
            <a:r>
              <a:rPr lang="tr-TR" sz="5400" dirty="0" smtClean="0"/>
              <a:t>– H</a:t>
            </a:r>
          </a:p>
          <a:p>
            <a:pPr marL="0" indent="0">
              <a:buNone/>
            </a:pPr>
            <a:endParaRPr lang="tr-TR" sz="5400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KELİME 3:</a:t>
            </a:r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611560" y="3212976"/>
            <a:ext cx="81369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Cevap:</a:t>
            </a:r>
            <a:r>
              <a:rPr lang="tr-T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HARF</a:t>
            </a:r>
            <a:endParaRPr lang="tr-TR" sz="2800" dirty="0" smtClean="0"/>
          </a:p>
          <a:p>
            <a:endParaRPr lang="tr-TR" sz="28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r-T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REDOKS (K JOKER): Bir atom veya molekülden ötekine bir veya daha çok 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elektronun </a:t>
            </a:r>
            <a:r>
              <a:rPr lang="tr-T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geçişi olayı.</a:t>
            </a:r>
          </a:p>
        </p:txBody>
      </p:sp>
      <p:pic>
        <p:nvPicPr>
          <p:cNvPr id="5" name="alkış kalabalık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43102" y="55892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7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6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688976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Verilen sayılar: </a:t>
            </a:r>
            <a:r>
              <a:rPr lang="tr-TR" dirty="0" smtClean="0"/>
              <a:t> </a:t>
            </a:r>
            <a:r>
              <a:rPr lang="tr-TR" sz="3600" dirty="0" smtClean="0"/>
              <a:t>10</a:t>
            </a:r>
            <a:r>
              <a:rPr lang="tr-TR" sz="3600" dirty="0"/>
              <a:t> </a:t>
            </a:r>
            <a:r>
              <a:rPr lang="tr-TR" sz="3600" dirty="0" smtClean="0"/>
              <a:t>- 7</a:t>
            </a:r>
            <a:r>
              <a:rPr lang="tr-TR" sz="3600" dirty="0"/>
              <a:t> </a:t>
            </a:r>
            <a:r>
              <a:rPr lang="tr-TR" sz="3600" dirty="0" smtClean="0"/>
              <a:t>- 8</a:t>
            </a:r>
            <a:r>
              <a:rPr lang="tr-TR" sz="3600" dirty="0"/>
              <a:t> </a:t>
            </a:r>
            <a:r>
              <a:rPr lang="tr-TR" sz="3600" dirty="0" smtClean="0"/>
              <a:t>- 1</a:t>
            </a:r>
            <a:r>
              <a:rPr lang="tr-TR" sz="3600" dirty="0"/>
              <a:t> </a:t>
            </a:r>
            <a:r>
              <a:rPr lang="tr-TR" sz="3600" dirty="0" smtClean="0"/>
              <a:t>- 1</a:t>
            </a:r>
            <a:r>
              <a:rPr lang="tr-TR" sz="3600" dirty="0"/>
              <a:t> </a:t>
            </a:r>
            <a:r>
              <a:rPr lang="tr-TR" sz="3600" dirty="0" smtClean="0"/>
              <a:t>- 100</a:t>
            </a:r>
            <a:r>
              <a:rPr lang="tr-TR" dirty="0"/>
              <a:t>       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Hedef</a:t>
            </a:r>
            <a:r>
              <a:rPr lang="tr-TR" dirty="0"/>
              <a:t>: </a:t>
            </a:r>
            <a:r>
              <a:rPr lang="tr-TR" dirty="0" smtClean="0"/>
              <a:t> </a:t>
            </a:r>
            <a:r>
              <a:rPr lang="tr-TR" sz="3600" dirty="0" smtClean="0"/>
              <a:t>153</a:t>
            </a:r>
            <a:endParaRPr lang="tr-TR" sz="3600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İŞLEM 3:</a:t>
            </a:r>
            <a:endParaRPr lang="tr-TR" dirty="0"/>
          </a:p>
        </p:txBody>
      </p:sp>
      <p:sp>
        <p:nvSpPr>
          <p:cNvPr id="6" name="Metin kutusu 5"/>
          <p:cNvSpPr txBox="1"/>
          <p:nvPr/>
        </p:nvSpPr>
        <p:spPr>
          <a:xfrm>
            <a:off x="611560" y="3501008"/>
            <a:ext cx="77048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/>
              <a:t> </a:t>
            </a:r>
            <a:r>
              <a:rPr lang="tr-TR" sz="2800" dirty="0" smtClean="0"/>
              <a:t>       8 </a:t>
            </a:r>
            <a:r>
              <a:rPr lang="tr-TR" sz="2800" dirty="0"/>
              <a:t>+ 1 = 9</a:t>
            </a:r>
          </a:p>
          <a:p>
            <a:r>
              <a:rPr lang="tr-TR" sz="2800" dirty="0"/>
              <a:t>     </a:t>
            </a:r>
            <a:r>
              <a:rPr lang="tr-TR" sz="2800" dirty="0" smtClean="0"/>
              <a:t>   </a:t>
            </a:r>
            <a:r>
              <a:rPr lang="tr-TR" sz="2800" dirty="0"/>
              <a:t>7 x 9 = 63</a:t>
            </a:r>
          </a:p>
          <a:p>
            <a:r>
              <a:rPr lang="tr-TR" sz="2800" dirty="0"/>
              <a:t>    </a:t>
            </a:r>
            <a:r>
              <a:rPr lang="tr-TR" sz="2800" dirty="0" smtClean="0"/>
              <a:t> 63 </a:t>
            </a:r>
            <a:r>
              <a:rPr lang="tr-TR" sz="2800" dirty="0"/>
              <a:t>- 10 = </a:t>
            </a:r>
            <a:r>
              <a:rPr lang="tr-TR" sz="2800" dirty="0" smtClean="0"/>
              <a:t>53                    TAM SONUÇ</a:t>
            </a:r>
            <a:endParaRPr lang="tr-TR" sz="2800" dirty="0"/>
          </a:p>
          <a:p>
            <a:r>
              <a:rPr lang="tr-TR" sz="2800" dirty="0"/>
              <a:t>   100 + 53 = 153</a:t>
            </a:r>
          </a:p>
        </p:txBody>
      </p:sp>
      <p:pic>
        <p:nvPicPr>
          <p:cNvPr id="5" name="alkış kalabalık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43102" y="55892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79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6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ğıt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80</TotalTime>
  <Words>441</Words>
  <Application>Microsoft Office PowerPoint</Application>
  <PresentationFormat>Ekran Gösterisi (4:3)</PresentationFormat>
  <Paragraphs>74</Paragraphs>
  <Slides>13</Slides>
  <Notes>0</Notes>
  <HiddenSlides>0</HiddenSlides>
  <MMClips>10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4" baseType="lpstr">
      <vt:lpstr>Kağıt</vt:lpstr>
      <vt:lpstr>BİR KELİME BİR İŞLEM OYUNU</vt:lpstr>
      <vt:lpstr>KURALLAR</vt:lpstr>
      <vt:lpstr>PUANLAMA</vt:lpstr>
      <vt:lpstr>KELİME 1:</vt:lpstr>
      <vt:lpstr>İŞLEM 1:</vt:lpstr>
      <vt:lpstr>KELİME 2:</vt:lpstr>
      <vt:lpstr>İŞLEM 2:</vt:lpstr>
      <vt:lpstr>KELİME 3:</vt:lpstr>
      <vt:lpstr>İŞLEM 3:</vt:lpstr>
      <vt:lpstr>KELİME 4:</vt:lpstr>
      <vt:lpstr>İŞLEM 4:</vt:lpstr>
      <vt:lpstr>KELİME 5:</vt:lpstr>
      <vt:lpstr>İŞLEM 5:</vt:lpstr>
    </vt:vector>
  </TitlesOfParts>
  <Company>NouS TncTR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BİR KELİME BİR İŞLEM OYUNU</dc:title>
  <dc:creator>Casper</dc:creator>
  <cp:lastModifiedBy>Casper</cp:lastModifiedBy>
  <cp:revision>8</cp:revision>
  <dcterms:created xsi:type="dcterms:W3CDTF">2020-12-08T17:39:37Z</dcterms:created>
  <dcterms:modified xsi:type="dcterms:W3CDTF">2020-12-08T19:00:03Z</dcterms:modified>
</cp:coreProperties>
</file>